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6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65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32C1E5-C9A0-4684-BC92-EA773A1EF879}" v="107" dt="2022-12-16T06:47:58.866"/>
    <p1510:client id="{71FF959D-BFE1-4850-BD06-19152220C992}" v="15" dt="2022-12-16T03:58:54.245"/>
    <p1510:client id="{77D85A0C-8F67-4B99-9454-33BAB0C13F48}" v="395" dt="2022-12-16T04:46:01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4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6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7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7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0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2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8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7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7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5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zoldbolt.h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agyarmezogazdasag.hu/2020/11/17/belteri-komposztalas" TargetMode="External"/><Relationship Id="rId3" Type="http://schemas.openxmlformats.org/officeDocument/2006/relationships/hyperlink" Target="https://www.google.com/search?q=marokpr%C3%B3ba" TargetMode="External"/><Relationship Id="rId7" Type="http://schemas.openxmlformats.org/officeDocument/2006/relationships/hyperlink" Target="https://greendex.hu/komposztalas-a-lakasban-2/" TargetMode="External"/><Relationship Id="rId2" Type="http://schemas.openxmlformats.org/officeDocument/2006/relationships/hyperlink" Target="https://www.google.hu/url?sa=i&amp;url=https%3A%2F%2Fwww.emag.hu%2Fszurke-komposztalo-lada-plastia-969652%2Fpd%2FDQD6X2MBM%2F&amp;psig=AOvVaw0kBM2fqWJumFqaJ9ZE_Ypk&amp;ust=1671128402545000&amp;source=images&amp;cd=vfe&amp;ved=0CBAQjRxqFwoTCIDg08jc-fsCFQAAAAAdAAAAAB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mposztalunk.eoldal.hu/cikkek/komposztalasi-ismeretek.html" TargetMode="External"/><Relationship Id="rId5" Type="http://schemas.openxmlformats.org/officeDocument/2006/relationships/hyperlink" Target="https://egerinfo.com/2022/07/14/mit-erdemes-tudni-a-komposztalasrol/" TargetMode="External"/><Relationship Id="rId10" Type="http://schemas.openxmlformats.org/officeDocument/2006/relationships/hyperlink" Target="http://okogazd.kertk.szie.hu/biokert/alapelvek-gyakorlatban/komposztalas-kiskertben" TargetMode="External"/><Relationship Id="rId4" Type="http://schemas.openxmlformats.org/officeDocument/2006/relationships/hyperlink" Target="https://ujszasz.hu/zoldsarok/378-a-szerves-anyagok-komposztalasa-es-a-komposztok-felhasznalasa" TargetMode="External"/><Relationship Id="rId9" Type="http://schemas.openxmlformats.org/officeDocument/2006/relationships/hyperlink" Target="https://kreativfarmer.hu/konyhai-komposztalo-modszere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s://ujszasz.hu/zoldsarok/378-a-szerves-anyagok-komposztalasa-es-a-komposztok-felhasznalas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jszasz.hu/zoldsarok/378-a-szerves-anyagok-komposztalasa-es-a-komposztok-felhasznalasa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3CD130A-643A-4D11-9D36-1A18E7473D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94385" y="76200"/>
            <a:ext cx="3997615" cy="6816079"/>
            <a:chOff x="8059620" y="41922"/>
            <a:chExt cx="3997615" cy="6816077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C5B36C10-5167-4E97-BC4C-42E62CBDE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EBDB6D53-B040-4BE2-AAD9-F0BE56F347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" y="1221159"/>
            <a:ext cx="12192000" cy="17076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err="1">
                <a:latin typeface="Calibri"/>
                <a:cs typeface="Calibri"/>
              </a:rPr>
              <a:t>Környezeti</a:t>
            </a:r>
            <a:r>
              <a:rPr lang="en-US" sz="5000">
                <a:latin typeface="Calibri"/>
                <a:cs typeface="Calibri"/>
              </a:rPr>
              <a:t> </a:t>
            </a:r>
            <a:r>
              <a:rPr lang="en-US" sz="5000" err="1">
                <a:latin typeface="Calibri"/>
                <a:cs typeface="Calibri"/>
              </a:rPr>
              <a:t>és</a:t>
            </a:r>
            <a:r>
              <a:rPr lang="en-US" sz="5000">
                <a:latin typeface="Calibri"/>
                <a:cs typeface="Calibri"/>
              </a:rPr>
              <a:t> </a:t>
            </a:r>
            <a:r>
              <a:rPr lang="en-US" sz="5000" err="1">
                <a:latin typeface="Calibri"/>
                <a:cs typeface="Calibri"/>
              </a:rPr>
              <a:t>természetvédelmi</a:t>
            </a:r>
            <a:r>
              <a:rPr lang="en-US" sz="5000">
                <a:latin typeface="Calibri"/>
                <a:cs typeface="Calibri"/>
              </a:rPr>
              <a:t> </a:t>
            </a:r>
            <a:r>
              <a:rPr lang="en-US" sz="5000" err="1">
                <a:latin typeface="Calibri"/>
                <a:cs typeface="Calibri"/>
              </a:rPr>
              <a:t>problémák</a:t>
            </a:r>
            <a:r>
              <a:rPr lang="en-US" sz="5000">
                <a:latin typeface="Calibri"/>
                <a:cs typeface="Calibri"/>
              </a:rPr>
              <a:t> </a:t>
            </a:r>
            <a:r>
              <a:rPr lang="en-US" sz="5000" err="1">
                <a:latin typeface="Calibri"/>
                <a:cs typeface="Calibri"/>
              </a:rPr>
              <a:t>iskolánkban</a:t>
            </a:r>
            <a:r>
              <a:rPr lang="en-US" sz="5000">
                <a:latin typeface="Calibri"/>
                <a:cs typeface="Calibri"/>
              </a:rPr>
              <a:t> </a:t>
            </a:r>
            <a:r>
              <a:rPr lang="en-US" sz="5000" err="1">
                <a:latin typeface="Calibri"/>
                <a:cs typeface="Calibri"/>
              </a:rPr>
              <a:t>és</a:t>
            </a:r>
            <a:r>
              <a:rPr lang="en-US" sz="5000">
                <a:latin typeface="Calibri"/>
                <a:cs typeface="Calibri"/>
              </a:rPr>
              <a:t> </a:t>
            </a:r>
            <a:r>
              <a:rPr lang="en-US" sz="5000" err="1">
                <a:latin typeface="Calibri"/>
                <a:cs typeface="Calibri"/>
              </a:rPr>
              <a:t>környékén</a:t>
            </a:r>
            <a:endParaRPr lang="en-US" sz="5000">
              <a:latin typeface="Calibri"/>
              <a:cs typeface="Calibri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35100" y="4074784"/>
            <a:ext cx="9905999" cy="2054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r">
              <a:buFont typeface="Arial" panose="020B0604020202020204" pitchFamily="34" charset="0"/>
              <a:buChar char="•"/>
            </a:pPr>
            <a:endParaRPr lang="en-US" sz="2200">
              <a:latin typeface="Calibri"/>
              <a:cs typeface="Calibri"/>
            </a:endParaRPr>
          </a:p>
          <a:p>
            <a:pPr algn="r"/>
            <a:r>
              <a:rPr lang="en-US">
                <a:latin typeface="Calibri"/>
                <a:cs typeface="Calibri"/>
              </a:rPr>
              <a:t>A </a:t>
            </a:r>
            <a:r>
              <a:rPr lang="en-US" err="1">
                <a:latin typeface="Calibri"/>
                <a:cs typeface="Calibri"/>
              </a:rPr>
              <a:t>csapat</a:t>
            </a:r>
            <a:r>
              <a:rPr lang="en-US">
                <a:latin typeface="Calibri"/>
                <a:cs typeface="Calibri"/>
              </a:rPr>
              <a:t> neve: Katanna</a:t>
            </a:r>
            <a:endParaRPr lang="en-US"/>
          </a:p>
          <a:p>
            <a:pPr algn="r"/>
            <a:r>
              <a:rPr lang="en-US">
                <a:latin typeface="Calibri"/>
                <a:cs typeface="Calibri"/>
              </a:rPr>
              <a:t>A </a:t>
            </a:r>
            <a:r>
              <a:rPr lang="en-US" err="1">
                <a:latin typeface="Calibri"/>
                <a:cs typeface="Calibri"/>
              </a:rPr>
              <a:t>csapat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tagjai</a:t>
            </a:r>
            <a:r>
              <a:rPr lang="en-US">
                <a:latin typeface="Calibri"/>
                <a:cs typeface="Calibri"/>
              </a:rPr>
              <a:t>: Csutak Anna Dorka 10.b </a:t>
            </a:r>
            <a:r>
              <a:rPr lang="en-US" err="1">
                <a:latin typeface="Calibri"/>
                <a:cs typeface="Calibri"/>
              </a:rPr>
              <a:t>és</a:t>
            </a:r>
            <a:r>
              <a:rPr lang="en-US">
                <a:latin typeface="Calibri"/>
                <a:cs typeface="Calibri"/>
              </a:rPr>
              <a:t> Tóbiás Katalin 10.b</a:t>
            </a:r>
            <a:endParaRPr lang="en-US"/>
          </a:p>
          <a:p>
            <a:pPr algn="r"/>
            <a:r>
              <a:rPr lang="en-US">
                <a:latin typeface="Calibri"/>
                <a:cs typeface="Calibri"/>
              </a:rPr>
              <a:t>ELTE </a:t>
            </a:r>
            <a:r>
              <a:rPr lang="en-US" err="1">
                <a:latin typeface="Calibri"/>
                <a:cs typeface="Calibri"/>
              </a:rPr>
              <a:t>Apáczai</a:t>
            </a:r>
            <a:r>
              <a:rPr lang="en-US">
                <a:latin typeface="Calibri"/>
                <a:cs typeface="Calibri"/>
              </a:rPr>
              <a:t> Csere János </a:t>
            </a:r>
            <a:r>
              <a:rPr lang="en-US" err="1">
                <a:latin typeface="Calibri"/>
                <a:cs typeface="Calibri"/>
              </a:rPr>
              <a:t>Gyakorló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Gimnázium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és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Kollégium</a:t>
            </a:r>
            <a:r>
              <a:rPr lang="en-US">
                <a:latin typeface="Calibri"/>
                <a:cs typeface="Calibri"/>
              </a:rPr>
              <a:t>, Budapest</a:t>
            </a:r>
            <a:endParaRPr lang="en-US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2D99C72-DCE0-F30C-F668-B36D2CB3CCF0}"/>
              </a:ext>
            </a:extLst>
          </p:cNvPr>
          <p:cNvSpPr txBox="1"/>
          <p:nvPr/>
        </p:nvSpPr>
        <p:spPr>
          <a:xfrm>
            <a:off x="2737484" y="3011804"/>
            <a:ext cx="6716077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500">
                <a:latin typeface="Calibri"/>
                <a:cs typeface="Calibri"/>
              </a:rPr>
              <a:t>Komposztálás avagy miből lesz a jó termőföld</a:t>
            </a:r>
            <a:endParaRPr lang="hu-HU" sz="2500"/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9" name="Rectangle 412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31" name="Rectangle 4130">
            <a:extLst>
              <a:ext uri="{FF2B5EF4-FFF2-40B4-BE49-F238E27FC236}">
                <a16:creationId xmlns:a16="http://schemas.microsoft.com/office/drawing/2014/main" id="{1B6E9D4E-1863-458E-8166-A6E64C865F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133" name="Group 4132">
            <a:extLst>
              <a:ext uri="{FF2B5EF4-FFF2-40B4-BE49-F238E27FC236}">
                <a16:creationId xmlns:a16="http://schemas.microsoft.com/office/drawing/2014/main" id="{DDC08824-D5AF-47B4-A084-327F6A050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4134" name="Picture 4133">
              <a:extLst>
                <a:ext uri="{FF2B5EF4-FFF2-40B4-BE49-F238E27FC236}">
                  <a16:creationId xmlns:a16="http://schemas.microsoft.com/office/drawing/2014/main" id="{14600C65-6FB1-488E-9C66-1F25CC6D3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4135" name="Picture 4134">
              <a:extLst>
                <a:ext uri="{FF2B5EF4-FFF2-40B4-BE49-F238E27FC236}">
                  <a16:creationId xmlns:a16="http://schemas.microsoft.com/office/drawing/2014/main" id="{0BDFEE4C-E27A-4656-AA45-10C056346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4137" name="Rectangle 4136">
            <a:extLst>
              <a:ext uri="{FF2B5EF4-FFF2-40B4-BE49-F238E27FC236}">
                <a16:creationId xmlns:a16="http://schemas.microsoft.com/office/drawing/2014/main" id="{F6B9E73A-7DA5-4C84-B395-757FF1941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BFA2110-73F4-8A49-7705-641D6CE7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685799"/>
            <a:ext cx="7629525" cy="12858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000">
                <a:latin typeface="Calibri"/>
              </a:rPr>
              <a:t>Anyagok és módszerek</a:t>
            </a:r>
            <a:r>
              <a:rPr lang="hu-HU" sz="3700">
                <a:latin typeface="Calibri"/>
              </a:rPr>
              <a:t/>
            </a:r>
            <a:br>
              <a:rPr lang="hu-HU" sz="3700">
                <a:latin typeface="Calibri"/>
              </a:rPr>
            </a:br>
            <a:r>
              <a:rPr lang="hu-HU" sz="3500" b="1">
                <a:latin typeface="Calibri"/>
                <a:cs typeface="Calibri"/>
              </a:rPr>
              <a:t>A b</a:t>
            </a:r>
            <a:r>
              <a:rPr lang="hu-HU" sz="3500" b="1">
                <a:latin typeface="Calibri"/>
                <a:ea typeface="Calibri"/>
                <a:cs typeface="Calibri"/>
              </a:rPr>
              <a:t>eltéri rendszerek típusai</a:t>
            </a:r>
            <a:endParaRPr lang="hu-HU" sz="3500" b="1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B0A098-26C3-F36B-F8E5-44405B016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971675"/>
            <a:ext cx="6572250" cy="42005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500" b="1">
                <a:latin typeface="Calibri"/>
                <a:ea typeface="Calibri"/>
                <a:cs typeface="Calibri"/>
              </a:rPr>
              <a:t>1. Gilisztakomposzt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200">
                <a:latin typeface="Calibri"/>
                <a:cs typeface="Calibri"/>
              </a:rPr>
              <a:t>- Előnyei: 10-25 Celsius fokon belül tárolható, két hétig is kibírja „etetés” nélkül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200">
                <a:latin typeface="Calibri"/>
                <a:cs typeface="Calibri"/>
              </a:rPr>
              <a:t>- Hátrányai: hamar megjelennek a muslicák, nem mindenféle ételmaradék kerülhet bele          d</a:t>
            </a:r>
            <a:r>
              <a:rPr lang="hu-HU" sz="2200">
                <a:latin typeface="Calibri"/>
                <a:ea typeface="+mn-lt"/>
                <a:cs typeface="Calibri"/>
              </a:rPr>
              <a:t>obható a komposztba vegyszermentes almacsutka, banánhéj, tojáshéj és egyéb gyümölcsök és zöldségek maradékai</a:t>
            </a:r>
            <a:endParaRPr lang="hu-HU"/>
          </a:p>
          <a:p>
            <a:pPr marL="0" indent="0">
              <a:lnSpc>
                <a:spcPct val="100000"/>
              </a:lnSpc>
              <a:buNone/>
            </a:pPr>
            <a:r>
              <a:rPr lang="hu-HU" sz="2200">
                <a:latin typeface="Calibri"/>
                <a:ea typeface="+mn-lt"/>
                <a:cs typeface="+mn-lt"/>
              </a:rPr>
              <a:t>(Fotó: emag.hu)</a:t>
            </a:r>
            <a:endParaRPr lang="hu-HU" sz="2200">
              <a:latin typeface="Calibri"/>
              <a:ea typeface="+mn-lt"/>
              <a:cs typeface="Calibri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E092E41-03A9-1594-F16B-94F5A5292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5" y="3399024"/>
            <a:ext cx="3668665" cy="277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4" descr="A képen padló, beltéri látható&#10;&#10;Automatikusan generált leírás">
            <a:extLst>
              <a:ext uri="{FF2B5EF4-FFF2-40B4-BE49-F238E27FC236}">
                <a16:creationId xmlns:a16="http://schemas.microsoft.com/office/drawing/2014/main" id="{4C6C5847-5503-989A-5155-EE1A452EC9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288" b="-3"/>
          <a:stretch/>
        </p:blipFill>
        <p:spPr>
          <a:xfrm>
            <a:off x="8783790" y="993121"/>
            <a:ext cx="2474855" cy="2877951"/>
          </a:xfrm>
          <a:prstGeom prst="rect">
            <a:avLst/>
          </a:prstGeom>
        </p:spPr>
      </p:pic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E1EC8D43-73CD-6803-E1CB-AE1D6A96129A}"/>
              </a:ext>
            </a:extLst>
          </p:cNvPr>
          <p:cNvSpPr/>
          <p:nvPr/>
        </p:nvSpPr>
        <p:spPr>
          <a:xfrm>
            <a:off x="5655347" y="3737874"/>
            <a:ext cx="438538" cy="16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046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B308828-4749-4D6D-9CEA-433D2BD27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A43358F-8AF6-45AF-B1D4-3EA84DDE72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3B887FE-73E4-4849-9FF5-BEBA04068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BFA2110-73F4-8A49-7705-641D6CE7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23975"/>
            <a:ext cx="5867400" cy="1158875"/>
          </a:xfrm>
        </p:spPr>
        <p:txBody>
          <a:bodyPr>
            <a:normAutofit/>
          </a:bodyPr>
          <a:lstStyle/>
          <a:p>
            <a:r>
              <a:rPr lang="hu-HU" sz="3000">
                <a:latin typeface="Calibri"/>
              </a:rPr>
              <a:t>Anyagok és módszerek</a:t>
            </a:r>
            <a:r>
              <a:rPr lang="hu-HU" sz="3600">
                <a:latin typeface="Calibri"/>
              </a:rPr>
              <a:t/>
            </a:r>
            <a:br>
              <a:rPr lang="hu-HU" sz="3600">
                <a:latin typeface="Calibri"/>
              </a:rPr>
            </a:br>
            <a:r>
              <a:rPr lang="hu-HU" sz="3500" b="1">
                <a:latin typeface="Calibri"/>
                <a:cs typeface="Calibri"/>
              </a:rPr>
              <a:t>A b</a:t>
            </a:r>
            <a:r>
              <a:rPr lang="hu-HU" sz="3500" b="1">
                <a:latin typeface="Calibri"/>
                <a:ea typeface="Calibri"/>
                <a:cs typeface="Calibri"/>
              </a:rPr>
              <a:t>eltéri rendszerek típusai</a:t>
            </a:r>
            <a:endParaRPr lang="hu-HU" sz="3500" b="1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B0A098-26C3-F36B-F8E5-44405B016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486025"/>
            <a:ext cx="5867400" cy="36861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500" b="1">
                <a:latin typeface="Calibri"/>
                <a:cs typeface="Calibri"/>
              </a:rPr>
              <a:t>2. Zárt fedelű komposztálók </a:t>
            </a:r>
            <a:r>
              <a:rPr lang="hu-HU" sz="2500">
                <a:latin typeface="Calibri"/>
                <a:cs typeface="Calibri"/>
              </a:rPr>
              <a:t>(„</a:t>
            </a:r>
            <a:r>
              <a:rPr lang="hu-HU" sz="2500" err="1">
                <a:latin typeface="Calibri"/>
                <a:cs typeface="Calibri"/>
              </a:rPr>
              <a:t>Bokashi</a:t>
            </a:r>
            <a:r>
              <a:rPr lang="hu-HU" sz="2500">
                <a:latin typeface="Calibri"/>
                <a:cs typeface="Calibri"/>
              </a:rPr>
              <a:t> komposzt”)</a:t>
            </a:r>
            <a:endParaRPr lang="hu-HU" sz="2500"/>
          </a:p>
          <a:p>
            <a:pPr marL="0" indent="0">
              <a:lnSpc>
                <a:spcPct val="100000"/>
              </a:lnSpc>
              <a:buNone/>
            </a:pPr>
            <a:r>
              <a:rPr lang="hu-HU" sz="2200">
                <a:latin typeface="Calibri"/>
                <a:cs typeface="Calibri"/>
              </a:rPr>
              <a:t>- Előnyei: </a:t>
            </a:r>
            <a:r>
              <a:rPr lang="hu-HU" sz="2200" b="0" i="0">
                <a:effectLst/>
                <a:latin typeface="Calibri"/>
                <a:cs typeface="Calibri"/>
              </a:rPr>
              <a:t>ételmaradék is kerülhet </a:t>
            </a:r>
            <a:r>
              <a:rPr lang="hu-HU" sz="2200">
                <a:latin typeface="Calibri"/>
                <a:cs typeface="Calibri"/>
              </a:rPr>
              <a:t>bele, muslicabiztos</a:t>
            </a:r>
            <a:endParaRPr lang="hu-HU" sz="2200" b="0" i="0">
              <a:effectLst/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200">
                <a:latin typeface="Calibri"/>
                <a:cs typeface="Calibri"/>
              </a:rPr>
              <a:t>- </a:t>
            </a:r>
            <a:r>
              <a:rPr lang="hu-HU" sz="2200" b="0" i="0">
                <a:effectLst/>
                <a:latin typeface="Calibri"/>
                <a:cs typeface="Calibri"/>
              </a:rPr>
              <a:t>Hátránya</a:t>
            </a:r>
            <a:r>
              <a:rPr lang="hu-HU" sz="2200">
                <a:latin typeface="Calibri"/>
                <a:cs typeface="Calibri"/>
              </a:rPr>
              <a:t>:</a:t>
            </a:r>
            <a:r>
              <a:rPr lang="hu-HU" sz="2200" b="0" i="0">
                <a:effectLst/>
                <a:latin typeface="Calibri"/>
                <a:cs typeface="Calibri"/>
              </a:rPr>
              <a:t> nem végleges humuszt állít elő,</a:t>
            </a:r>
            <a:r>
              <a:rPr lang="hu-HU" sz="2200">
                <a:latin typeface="Calibri"/>
                <a:cs typeface="Calibri"/>
              </a:rPr>
              <a:t> talajba ásva fejeződik be a humifikáció</a:t>
            </a:r>
            <a:r>
              <a:rPr lang="hu-HU" sz="2200" b="0" i="0">
                <a:effectLst/>
                <a:latin typeface="Calibri"/>
                <a:cs typeface="Calibri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200">
                <a:latin typeface="Calibri"/>
                <a:cs typeface="Calibri"/>
              </a:rPr>
              <a:t>(Fotó: </a:t>
            </a:r>
            <a:r>
              <a:rPr lang="hu-HU" sz="2200">
                <a:latin typeface="Calibri"/>
                <a:cs typeface="Calibri"/>
                <a:hlinkClick r:id="rId4"/>
              </a:rPr>
              <a:t>www.zoldbolt.hu</a:t>
            </a:r>
            <a:r>
              <a:rPr lang="hu-HU" sz="2200">
                <a:ea typeface="+mn-lt"/>
                <a:cs typeface="+mn-lt"/>
              </a:rPr>
              <a:t>)</a:t>
            </a:r>
            <a:endParaRPr lang="hu-HU">
              <a:ea typeface="+mn-lt"/>
              <a:cs typeface="+mn-lt"/>
            </a:endParaRPr>
          </a:p>
        </p:txBody>
      </p:sp>
      <p:pic>
        <p:nvPicPr>
          <p:cNvPr id="5" name="Picture 4" descr="Bokashi Organko Konyhai mini komposztáló + 1 kg bokashi star">
            <a:extLst>
              <a:ext uri="{FF2B5EF4-FFF2-40B4-BE49-F238E27FC236}">
                <a16:creationId xmlns:a16="http://schemas.microsoft.com/office/drawing/2014/main" id="{EDA9AB71-00E9-F0D3-C784-39AF41E4B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1324187"/>
            <a:ext cx="4209625" cy="42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5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8B308828-4749-4D6D-9CEA-433D2BD27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2060" name="Picture 2059">
              <a:extLst>
                <a:ext uri="{FF2B5EF4-FFF2-40B4-BE49-F238E27FC236}">
                  <a16:creationId xmlns:a16="http://schemas.microsoft.com/office/drawing/2014/main" id="{FA43358F-8AF6-45AF-B1D4-3EA84DDE72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061" name="Picture 2060">
              <a:extLst>
                <a:ext uri="{FF2B5EF4-FFF2-40B4-BE49-F238E27FC236}">
                  <a16:creationId xmlns:a16="http://schemas.microsoft.com/office/drawing/2014/main" id="{33B887FE-73E4-4849-9FF5-BEBA04068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BFA2110-73F4-8A49-7705-641D6CE7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600"/>
            <a:ext cx="6143625" cy="1854200"/>
          </a:xfrm>
        </p:spPr>
        <p:txBody>
          <a:bodyPr>
            <a:normAutofit/>
          </a:bodyPr>
          <a:lstStyle/>
          <a:p>
            <a:r>
              <a:rPr lang="hu-HU" sz="3000">
                <a:latin typeface="Calibri"/>
              </a:rPr>
              <a:t>Anyagok és módszerek</a:t>
            </a:r>
            <a:r>
              <a:rPr lang="hu-HU" sz="3600">
                <a:latin typeface="Calibri"/>
              </a:rPr>
              <a:t/>
            </a:r>
            <a:br>
              <a:rPr lang="hu-HU" sz="3600">
                <a:latin typeface="Calibri"/>
              </a:rPr>
            </a:br>
            <a:r>
              <a:rPr lang="hu-HU" sz="3500" b="1">
                <a:latin typeface="Calibri"/>
                <a:cs typeface="Calibri"/>
              </a:rPr>
              <a:t>A b</a:t>
            </a:r>
            <a:r>
              <a:rPr lang="hu-HU" sz="3500" b="1">
                <a:latin typeface="Calibri"/>
                <a:ea typeface="Calibri"/>
                <a:cs typeface="Calibri"/>
              </a:rPr>
              <a:t>eltéri rendszerek típusai</a:t>
            </a:r>
            <a:endParaRPr lang="hu-HU" sz="3500" b="1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B0A098-26C3-F36B-F8E5-44405B016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847975"/>
            <a:ext cx="6143625" cy="30194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u-HU" sz="2500" b="1">
                <a:latin typeface="Calibri"/>
                <a:ea typeface="Calibri"/>
                <a:cs typeface="Calibri"/>
              </a:rPr>
              <a:t>3. Elektromos készülékek</a:t>
            </a:r>
          </a:p>
          <a:p>
            <a:pPr marL="0" indent="0">
              <a:buNone/>
            </a:pPr>
            <a:r>
              <a:rPr lang="hu-HU" sz="2200">
                <a:latin typeface="Calibri"/>
                <a:cs typeface="Calibri"/>
              </a:rPr>
              <a:t>- Előnyei</a:t>
            </a:r>
            <a:r>
              <a:rPr lang="hu-HU" sz="2200" b="0" i="0">
                <a:effectLst/>
                <a:latin typeface="Calibri"/>
                <a:cs typeface="Calibri"/>
              </a:rPr>
              <a:t>:</a:t>
            </a:r>
            <a:r>
              <a:rPr lang="hu-HU" sz="2200">
                <a:latin typeface="Calibri"/>
                <a:cs typeface="Calibri"/>
              </a:rPr>
              <a:t> rendkívül</a:t>
            </a:r>
            <a:r>
              <a:rPr lang="hu-HU" sz="2200" b="0" i="0">
                <a:effectLst/>
                <a:latin typeface="Calibri"/>
                <a:cs typeface="Calibri"/>
              </a:rPr>
              <a:t> gyors, könnyen tisztítható</a:t>
            </a:r>
          </a:p>
          <a:p>
            <a:pPr marL="0" indent="0">
              <a:buNone/>
            </a:pPr>
            <a:r>
              <a:rPr lang="hu-HU" sz="2200">
                <a:latin typeface="Calibri"/>
                <a:cs typeface="Calibri"/>
              </a:rPr>
              <a:t>- Hátrányai: nem</a:t>
            </a:r>
            <a:r>
              <a:rPr lang="hu-HU" sz="2200" b="0" i="0">
                <a:effectLst/>
                <a:latin typeface="Calibri"/>
                <a:cs typeface="Calibri"/>
              </a:rPr>
              <a:t> valódi komposztot</a:t>
            </a:r>
            <a:r>
              <a:rPr lang="hu-HU" sz="2200">
                <a:latin typeface="Calibri"/>
                <a:cs typeface="Calibri"/>
              </a:rPr>
              <a:t> </a:t>
            </a:r>
            <a:r>
              <a:rPr lang="hu-HU" sz="2200" b="0" i="0">
                <a:effectLst/>
                <a:latin typeface="Calibri"/>
                <a:cs typeface="Calibri"/>
              </a:rPr>
              <a:t>készít</a:t>
            </a:r>
            <a:r>
              <a:rPr lang="hu-HU" sz="2200">
                <a:latin typeface="Calibri"/>
                <a:cs typeface="Calibri"/>
              </a:rPr>
              <a:t>,</a:t>
            </a:r>
            <a:r>
              <a:rPr lang="hu-HU" sz="2200" b="0" i="0">
                <a:effectLst/>
                <a:latin typeface="Calibri"/>
                <a:cs typeface="Calibri"/>
              </a:rPr>
              <a:t> csak aprít és </a:t>
            </a:r>
            <a:r>
              <a:rPr lang="hu-HU" sz="2200">
                <a:latin typeface="Calibri"/>
                <a:cs typeface="Calibri"/>
              </a:rPr>
              <a:t>szárít, jelentős</a:t>
            </a:r>
            <a:r>
              <a:rPr lang="hu-HU" sz="2200" b="0" i="0">
                <a:effectLst/>
                <a:latin typeface="Calibri"/>
                <a:cs typeface="Calibri"/>
              </a:rPr>
              <a:t> ökológiai </a:t>
            </a:r>
            <a:r>
              <a:rPr lang="hu-HU" sz="2200">
                <a:latin typeface="Calibri"/>
                <a:cs typeface="Calibri"/>
              </a:rPr>
              <a:t>lábnyomot hagy</a:t>
            </a:r>
          </a:p>
          <a:p>
            <a:pPr marL="0" indent="0">
              <a:buNone/>
            </a:pPr>
            <a:r>
              <a:rPr lang="hu-HU" sz="2200">
                <a:latin typeface="Calibri"/>
                <a:cs typeface="Calibri"/>
              </a:rPr>
              <a:t>(Fotó: greendex.hu)</a:t>
            </a:r>
            <a:endParaRPr lang="hu-HU" sz="2200"/>
          </a:p>
        </p:txBody>
      </p:sp>
      <p:pic>
        <p:nvPicPr>
          <p:cNvPr id="2050" name="Picture 2" descr="beltéri komposzt&#10;sage">
            <a:extLst>
              <a:ext uri="{FF2B5EF4-FFF2-40B4-BE49-F238E27FC236}">
                <a16:creationId xmlns:a16="http://schemas.microsoft.com/office/drawing/2014/main" id="{BDEDDF08-712A-5650-1C85-51F0918D7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6412" y="9906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7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0735E0-CE0A-4DAB-A8DA-5FC6739BFB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97EB623-F40E-4D11-8B7D-2C6C93477B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E03346-FEF6-4EAC-BEF4-22AF5A5DA3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4C90EB1-A432-F945-918E-9E65DD86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543" y="1009650"/>
            <a:ext cx="10115231" cy="866775"/>
          </a:xfrm>
        </p:spPr>
        <p:txBody>
          <a:bodyPr anchor="ctr">
            <a:normAutofit/>
          </a:bodyPr>
          <a:lstStyle/>
          <a:p>
            <a:r>
              <a:rPr lang="hu-HU" sz="4000">
                <a:latin typeface="Calibri"/>
              </a:rPr>
              <a:t>Megoldási javaslataink, várható eredmények </a:t>
            </a:r>
            <a:endParaRPr lang="hu-HU">
              <a:latin typeface="Calibri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D5DE97-CF12-599C-264D-E54B05E07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6" y="1876425"/>
            <a:ext cx="10115550" cy="39719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200">
                <a:latin typeface="Calibri"/>
                <a:cs typeface="Calibri"/>
              </a:rPr>
              <a:t>- Saját komposztálót készítünk, a tapasztalatokról komposztálási naplót vezetünk</a:t>
            </a:r>
            <a:endParaRPr lang="hu-HU"/>
          </a:p>
          <a:p>
            <a:pPr marL="0" indent="0">
              <a:lnSpc>
                <a:spcPct val="100000"/>
              </a:lnSpc>
              <a:buNone/>
            </a:pPr>
            <a:r>
              <a:rPr lang="hu-HU" sz="2200">
                <a:latin typeface="Calibri"/>
                <a:cs typeface="Calibri"/>
              </a:rPr>
              <a:t>- Eredményeinket az Apáczai-napokon projektelőadás keretében bemutatjuk az iskola közösségének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200">
                <a:latin typeface="Calibri"/>
                <a:cs typeface="Calibri"/>
              </a:rPr>
              <a:t>- Plakátot készítünk, amelyen QR kódot helyezünk el, ez olyan weboldalra vezet, amelyen a komposztálással kapcsolatos anyagokat gyűjtünk össze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200">
                <a:latin typeface="Calibri"/>
                <a:cs typeface="Calibri"/>
              </a:rPr>
              <a:t>- A saját </a:t>
            </a:r>
            <a:r>
              <a:rPr lang="hu-HU" sz="2200" err="1">
                <a:latin typeface="Calibri"/>
                <a:cs typeface="Calibri"/>
              </a:rPr>
              <a:t>készítésű</a:t>
            </a:r>
            <a:r>
              <a:rPr lang="hu-HU" sz="2200">
                <a:latin typeface="Calibri"/>
                <a:cs typeface="Calibri"/>
              </a:rPr>
              <a:t> komposztot a Károlyi-kertnek ajánljuk fel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200">
                <a:latin typeface="Calibri"/>
                <a:cs typeface="Calibri"/>
              </a:rPr>
              <a:t>- A következő tanévben felmérést végzünk, hány másik osztályban terjedt el a beltéri komposztálók használata</a:t>
            </a:r>
          </a:p>
        </p:txBody>
      </p:sp>
    </p:spTree>
    <p:extLst>
      <p:ext uri="{BB962C8B-B14F-4D97-AF65-F5344CB8AC3E}">
        <p14:creationId xmlns:p14="http://schemas.microsoft.com/office/powerpoint/2010/main" val="183204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E0B316-EC63-CBF8-72E5-8B84EEE3B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577850"/>
            <a:ext cx="11274612" cy="4843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3500">
                <a:latin typeface="Calibri"/>
                <a:ea typeface="+mn-lt"/>
                <a:cs typeface="Calibri"/>
              </a:rPr>
              <a:t>Felhasznált forrásaink:</a:t>
            </a:r>
            <a:endParaRPr lang="hu-HU" sz="3500"/>
          </a:p>
          <a:p>
            <a:pPr>
              <a:lnSpc>
                <a:spcPct val="100000"/>
              </a:lnSpc>
              <a:buNone/>
            </a:pPr>
            <a:r>
              <a:rPr lang="hu-HU" sz="1500">
                <a:ea typeface="+mn-lt"/>
                <a:cs typeface="+mn-lt"/>
                <a:hlinkClick r:id="rId2"/>
              </a:rPr>
              <a:t>https://www.google.hu/url?sa=i&amp;url=https%3A%2F%2Fwww.emag.hu%2Fszurke-komposztalo-lada-plastia-969652%2Fpd%2FDQD6X2MBM%2F&amp;psig=AOvVaw0kBM2fqWJumFqaJ9ZE_Ypk&amp;ust=1671128402545000&amp;source=images&amp;cd=vfe&amp;ved=0CBAQjRxqFwoTCIDg08jc-fsCFQAAAAAdAAAAABAn</a:t>
            </a:r>
            <a:endParaRPr lang="hu-HU" sz="1500"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hu-HU" sz="1500">
                <a:ea typeface="+mn-lt"/>
                <a:cs typeface="+mn-lt"/>
                <a:hlinkClick r:id="rId3"/>
              </a:rPr>
              <a:t>https://www.google.com/search?q=marokpr%C3%B3ba</a:t>
            </a:r>
            <a:endParaRPr lang="hu-HU" sz="1500"/>
          </a:p>
          <a:p>
            <a:pPr>
              <a:buNone/>
            </a:pPr>
            <a:r>
              <a:rPr lang="hu-HU" sz="1500">
                <a:ea typeface="+mn-lt"/>
                <a:cs typeface="+mn-lt"/>
              </a:rPr>
              <a:t> </a:t>
            </a:r>
            <a:r>
              <a:rPr lang="hu-HU" sz="1500">
                <a:ea typeface="+mn-lt"/>
                <a:cs typeface="+mn-lt"/>
                <a:hlinkClick r:id="rId4"/>
              </a:rPr>
              <a:t>https://ujszasz.hu/zoldsarok/378-a-szerves-anyagok-komposztalasa-es-a-komposztok-felhasznalasa</a:t>
            </a:r>
            <a:endParaRPr lang="hu-HU" sz="1500"/>
          </a:p>
          <a:p>
            <a:pPr>
              <a:lnSpc>
                <a:spcPct val="100000"/>
              </a:lnSpc>
              <a:buNone/>
            </a:pPr>
            <a:r>
              <a:rPr lang="hu-HU" sz="1500">
                <a:ea typeface="+mn-lt"/>
                <a:cs typeface="+mn-lt"/>
                <a:hlinkClick r:id="rId5"/>
              </a:rPr>
              <a:t>https://egerinfo.com/2022/07/14/mit-erdemes-tudni-a-komposztalasrol/</a:t>
            </a:r>
            <a:endParaRPr lang="hu-HU" sz="1500"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hu-HU" sz="1500">
                <a:ea typeface="+mn-lt"/>
                <a:cs typeface="+mn-lt"/>
                <a:hlinkClick r:id="rId6"/>
              </a:rPr>
              <a:t>https://komposztalunk.eoldal.hu/cikkek/komposztalasi-ismeretek.html</a:t>
            </a:r>
            <a:endParaRPr lang="hu-HU" sz="1500"/>
          </a:p>
          <a:p>
            <a:pPr>
              <a:lnSpc>
                <a:spcPct val="100000"/>
              </a:lnSpc>
              <a:buNone/>
            </a:pPr>
            <a:r>
              <a:rPr lang="hu-HU" sz="1500">
                <a:ea typeface="+mn-lt"/>
                <a:cs typeface="+mn-lt"/>
                <a:hlinkClick r:id="rId7"/>
              </a:rPr>
              <a:t>https://greendex.hu/komposztalas-a-lakasban-2/</a:t>
            </a:r>
            <a:endParaRPr lang="hu-HU" sz="1500"/>
          </a:p>
          <a:p>
            <a:pPr>
              <a:lnSpc>
                <a:spcPct val="100000"/>
              </a:lnSpc>
              <a:buNone/>
            </a:pPr>
            <a:r>
              <a:rPr lang="hu-HU" sz="1500">
                <a:ea typeface="+mn-lt"/>
                <a:cs typeface="+mn-lt"/>
                <a:hlinkClick r:id="rId8"/>
              </a:rPr>
              <a:t>https://magyarmezogazdasag.hu/2020/11/17/belteri-komposztalas</a:t>
            </a:r>
            <a:endParaRPr lang="hu-HU" sz="1500"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hu-HU" sz="1500">
                <a:ea typeface="+mn-lt"/>
                <a:cs typeface="+mn-lt"/>
                <a:hlinkClick r:id="rId9"/>
              </a:rPr>
              <a:t>https://kreativfarmer.hu/konyhai-komposztalo-modszerek/</a:t>
            </a:r>
            <a:endParaRPr lang="hu-HU" sz="1500"/>
          </a:p>
          <a:p>
            <a:pPr>
              <a:lnSpc>
                <a:spcPct val="100000"/>
              </a:lnSpc>
              <a:buNone/>
            </a:pPr>
            <a:r>
              <a:rPr lang="hu-HU" sz="1500">
                <a:ea typeface="+mn-lt"/>
                <a:cs typeface="+mn-lt"/>
                <a:hlinkClick r:id="rId10"/>
              </a:rPr>
              <a:t>http://okogazd.kertk.szie.hu/biokert/alapelvek-gyakorlatban/komposztalas-kiskertben</a:t>
            </a:r>
            <a:endParaRPr lang="hu-HU" sz="1500"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endParaRPr lang="hu-HU" sz="1500">
              <a:ea typeface="+mn-lt"/>
              <a:cs typeface="+mn-lt"/>
            </a:endParaRPr>
          </a:p>
          <a:p>
            <a:pPr>
              <a:buNone/>
            </a:pPr>
            <a:endParaRPr lang="hu-HU" sz="1500">
              <a:ea typeface="+mn-lt"/>
              <a:cs typeface="+mn-lt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D834CDE-DB2E-D4F1-8067-CD33DE651C73}"/>
              </a:ext>
            </a:extLst>
          </p:cNvPr>
          <p:cNvSpPr txBox="1"/>
          <p:nvPr/>
        </p:nvSpPr>
        <p:spPr>
          <a:xfrm>
            <a:off x="3524249" y="5415914"/>
            <a:ext cx="820959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5000">
                <a:latin typeface="Calibri"/>
                <a:cs typeface="Calibri"/>
              </a:rPr>
              <a:t>Köszönjük a figyelmet!</a:t>
            </a:r>
            <a:endParaRPr lang="hu-HU" sz="5000"/>
          </a:p>
        </p:txBody>
      </p:sp>
    </p:spTree>
    <p:extLst>
      <p:ext uri="{BB962C8B-B14F-4D97-AF65-F5344CB8AC3E}">
        <p14:creationId xmlns:p14="http://schemas.microsoft.com/office/powerpoint/2010/main" val="417304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FB2548-F441-491F-B89E-C8122CA415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71A5182-88AD-4DEB-8200-5575BC81C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E3E7B46-8463-4264-9E25-CE5567885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0775669-500B-4365-AF2B-E5F1F866D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4" name="Kép 4" descr="A képen térkép látható&#10;&#10;Automatikusan generált leírás">
            <a:extLst>
              <a:ext uri="{FF2B5EF4-FFF2-40B4-BE49-F238E27FC236}">
                <a16:creationId xmlns:a16="http://schemas.microsoft.com/office/drawing/2014/main" id="{61688DCB-4904-5CDC-F4D2-8B8D3ED093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65"/>
          <a:stretch/>
        </p:blipFill>
        <p:spPr>
          <a:xfrm>
            <a:off x="681228" y="685800"/>
            <a:ext cx="10820400" cy="548640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83842E51-FA5E-8FB2-D5BA-467113FCBD48}"/>
              </a:ext>
            </a:extLst>
          </p:cNvPr>
          <p:cNvSpPr txBox="1"/>
          <p:nvPr/>
        </p:nvSpPr>
        <p:spPr>
          <a:xfrm>
            <a:off x="4719637" y="2583180"/>
            <a:ext cx="678561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4000">
                <a:latin typeface="Calibri"/>
                <a:cs typeface="Calibri"/>
              </a:rPr>
              <a:t>Iskolánk környéke térképen</a:t>
            </a:r>
            <a:endParaRPr lang="hu-HU" sz="4000"/>
          </a:p>
        </p:txBody>
      </p:sp>
    </p:spTree>
    <p:extLst>
      <p:ext uri="{BB962C8B-B14F-4D97-AF65-F5344CB8AC3E}">
        <p14:creationId xmlns:p14="http://schemas.microsoft.com/office/powerpoint/2010/main" val="344148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B308828-4749-4D6D-9CEA-433D2BD27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A43358F-8AF6-45AF-B1D4-3EA84DDE72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3B887FE-73E4-4849-9FF5-BEBA04068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3A5B76B-0668-9497-3B21-1E9BF5A7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600"/>
            <a:ext cx="5867400" cy="1616075"/>
          </a:xfrm>
        </p:spPr>
        <p:txBody>
          <a:bodyPr>
            <a:normAutofit/>
          </a:bodyPr>
          <a:lstStyle/>
          <a:p>
            <a:r>
              <a:rPr lang="hu-HU" sz="3000">
                <a:latin typeface="Calibri"/>
                <a:ea typeface="+mn-lt"/>
                <a:cs typeface="+mn-lt"/>
              </a:rPr>
              <a:t>Bevezetés – Kutatási előzmények</a:t>
            </a:r>
            <a:r>
              <a:rPr lang="hu-HU" sz="3600">
                <a:latin typeface="Calibri"/>
                <a:ea typeface="+mn-lt"/>
                <a:cs typeface="+mn-lt"/>
              </a:rPr>
              <a:t/>
            </a:r>
            <a:br>
              <a:rPr lang="hu-HU" sz="3600">
                <a:latin typeface="Calibri"/>
                <a:ea typeface="+mn-lt"/>
                <a:cs typeface="+mn-lt"/>
              </a:rPr>
            </a:br>
            <a:r>
              <a:rPr lang="hu-HU" sz="3500" b="1">
                <a:latin typeface="Calibri"/>
                <a:ea typeface="+mn-lt"/>
                <a:cs typeface="+mn-lt"/>
              </a:rPr>
              <a:t>A Károlyi-kert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49570-8899-3139-3F61-E6B1A24C0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09850"/>
            <a:ext cx="5867400" cy="32575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500">
                <a:latin typeface="Calibri"/>
                <a:ea typeface="+mn-lt"/>
                <a:cs typeface="+mn-lt"/>
              </a:rPr>
              <a:t>- Elhelyezkedése: belváros</a:t>
            </a:r>
            <a:endParaRPr lang="hu-HU" sz="2500"/>
          </a:p>
          <a:p>
            <a:pPr marL="0" indent="0">
              <a:lnSpc>
                <a:spcPct val="100000"/>
              </a:lnSpc>
              <a:buNone/>
            </a:pPr>
            <a:r>
              <a:rPr lang="hu-HU" sz="2500">
                <a:latin typeface="Calibri"/>
                <a:ea typeface="+mn-lt"/>
                <a:cs typeface="+mn-lt"/>
              </a:rPr>
              <a:t>- Már a 15. századi források is említik, tehát olyan régi, hogy városba zárt természeti reliktumnak tekinthető</a:t>
            </a:r>
            <a:endParaRPr lang="en-US" sz="2500">
              <a:latin typeface="Calibri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500">
                <a:latin typeface="Calibri"/>
                <a:ea typeface="+mn-lt"/>
                <a:cs typeface="+mn-lt"/>
              </a:rPr>
              <a:t>- Szervetlen műtrágyázás nyomait észleltük</a:t>
            </a:r>
            <a:endParaRPr lang="en-US" sz="2500">
              <a:latin typeface="Calibri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500">
                <a:latin typeface="Calibri"/>
                <a:ea typeface="+mn-lt"/>
                <a:cs typeface="+mn-lt"/>
              </a:rPr>
              <a:t>(Fotó: saját felvétel)</a:t>
            </a:r>
            <a:endParaRPr lang="hu-HU" sz="2500">
              <a:latin typeface="Calibri"/>
              <a:cs typeface="Calibri"/>
            </a:endParaRPr>
          </a:p>
        </p:txBody>
      </p:sp>
      <p:pic>
        <p:nvPicPr>
          <p:cNvPr id="5" name="Kép 5" descr="A képen talaj, kültéri, emlősök látható&#10;&#10;Automatikusan generált leírás">
            <a:extLst>
              <a:ext uri="{FF2B5EF4-FFF2-40B4-BE49-F238E27FC236}">
                <a16:creationId xmlns:a16="http://schemas.microsoft.com/office/drawing/2014/main" id="{A2AFFCD2-B587-FB0B-A716-4FB019EC3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092" y="990600"/>
            <a:ext cx="420624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9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B308828-4749-4D6D-9CEA-433D2BD27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A43358F-8AF6-45AF-B1D4-3EA84DDE72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3B887FE-73E4-4849-9FF5-BEBA04068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A03D4D3-21EF-BC80-68CC-E3E0BC60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600"/>
            <a:ext cx="5868566" cy="2073275"/>
          </a:xfrm>
        </p:spPr>
        <p:txBody>
          <a:bodyPr>
            <a:normAutofit/>
          </a:bodyPr>
          <a:lstStyle/>
          <a:p>
            <a:r>
              <a:rPr lang="hu-HU" sz="3000">
                <a:latin typeface="Calibri"/>
                <a:cs typeface="Sabon Next LT"/>
              </a:rPr>
              <a:t>Bevezetés – Kutatási előzmények</a:t>
            </a:r>
            <a:r>
              <a:rPr lang="hu-HU" sz="3300">
                <a:latin typeface="Calibri"/>
                <a:cs typeface="Sabon Next LT"/>
              </a:rPr>
              <a:t> </a:t>
            </a:r>
            <a:br>
              <a:rPr lang="hu-HU" sz="3300">
                <a:latin typeface="Calibri"/>
                <a:cs typeface="Sabon Next LT"/>
              </a:rPr>
            </a:br>
            <a:r>
              <a:rPr lang="hu-HU" sz="3500" b="1">
                <a:latin typeface="Calibri"/>
                <a:ea typeface="+mj-lt"/>
                <a:cs typeface="+mj-lt"/>
              </a:rPr>
              <a:t>A hulladékgyűjtés helyzete a Belvárosban</a:t>
            </a:r>
            <a:endParaRPr lang="hu-HU" sz="3500">
              <a:latin typeface="Calibri"/>
              <a:cs typeface="Calibri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B49E3D-923E-7F21-9335-A70B17AD2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067050"/>
            <a:ext cx="5867400" cy="2800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500">
                <a:latin typeface="Calibri"/>
                <a:ea typeface="+mn-lt"/>
                <a:cs typeface="+mn-lt"/>
              </a:rPr>
              <a:t>Megfigyeléseink:</a:t>
            </a:r>
            <a:endParaRPr lang="hu-HU"/>
          </a:p>
          <a:p>
            <a:pPr marL="0" indent="0">
              <a:lnSpc>
                <a:spcPct val="100000"/>
              </a:lnSpc>
              <a:buNone/>
            </a:pPr>
            <a:r>
              <a:rPr lang="hu-HU" sz="2500">
                <a:latin typeface="Calibri"/>
                <a:ea typeface="+mn-lt"/>
                <a:cs typeface="+mn-lt"/>
              </a:rPr>
              <a:t>- Közterületi kukák állapota</a:t>
            </a:r>
            <a:endParaRPr lang="en-US" sz="2500">
              <a:latin typeface="Calibri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500">
                <a:latin typeface="Calibri"/>
                <a:ea typeface="+mn-lt"/>
                <a:cs typeface="+mn-lt"/>
              </a:rPr>
              <a:t>- Lomtalanítás problémái</a:t>
            </a:r>
            <a:endParaRPr lang="en-US" sz="2500">
              <a:latin typeface="Calibri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500">
                <a:latin typeface="Calibri"/>
                <a:ea typeface="+mn-lt"/>
                <a:cs typeface="+mn-lt"/>
              </a:rPr>
              <a:t>(Fotó: saját felvétel)</a:t>
            </a:r>
            <a:endParaRPr lang="hu-HU" sz="2500">
              <a:latin typeface="Calibri"/>
              <a:cs typeface="Calibri"/>
            </a:endParaRPr>
          </a:p>
        </p:txBody>
      </p:sp>
      <p:pic>
        <p:nvPicPr>
          <p:cNvPr id="7" name="Kép 8" descr="A képen kő, piszkos, szemét, csempézett látható&#10;&#10;Automatikusan generált leírás">
            <a:extLst>
              <a:ext uri="{FF2B5EF4-FFF2-40B4-BE49-F238E27FC236}">
                <a16:creationId xmlns:a16="http://schemas.microsoft.com/office/drawing/2014/main" id="{1EC281D1-2785-C520-4283-131BDAC80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092" y="990600"/>
            <a:ext cx="420624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8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B308828-4749-4D6D-9CEA-433D2BD27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A43358F-8AF6-45AF-B1D4-3EA84DDE72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3B887FE-73E4-4849-9FF5-BEBA04068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C761F8F-5260-A951-C377-B7ED6E5F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600"/>
            <a:ext cx="5886450" cy="1816100"/>
          </a:xfrm>
        </p:spPr>
        <p:txBody>
          <a:bodyPr>
            <a:normAutofit/>
          </a:bodyPr>
          <a:lstStyle/>
          <a:p>
            <a:r>
              <a:rPr lang="hu-HU" sz="3000">
                <a:latin typeface="Calibri"/>
                <a:cs typeface="Sabon Next LT"/>
              </a:rPr>
              <a:t>Bevezetés – Kutatási előzmények</a:t>
            </a:r>
            <a:r>
              <a:rPr lang="hu-HU" sz="2800">
                <a:latin typeface="Calibri"/>
                <a:cs typeface="Sabon Next LT"/>
              </a:rPr>
              <a:t> </a:t>
            </a:r>
            <a:br>
              <a:rPr lang="hu-HU" sz="2800">
                <a:latin typeface="Calibri"/>
                <a:cs typeface="Sabon Next LT"/>
              </a:rPr>
            </a:br>
            <a:r>
              <a:rPr lang="hu-HU" sz="3500" b="1">
                <a:latin typeface="Calibri"/>
                <a:ea typeface="+mj-lt"/>
                <a:cs typeface="+mj-lt"/>
              </a:rPr>
              <a:t>Légszennyezés az iskola környékén</a:t>
            </a:r>
            <a:endParaRPr lang="hu-HU" sz="2800" b="1">
              <a:latin typeface="Calibri"/>
              <a:ea typeface="+mj-lt"/>
              <a:cs typeface="+mj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CE23140-BCB3-5E78-B7D0-910606B13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809875"/>
            <a:ext cx="5886450" cy="30861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500">
                <a:latin typeface="Calibri"/>
                <a:ea typeface="Calibri"/>
                <a:cs typeface="Calibri"/>
              </a:rPr>
              <a:t>- Múzeum körút, Kálvin tér, Astoria járműforgalma</a:t>
            </a:r>
            <a:endParaRPr lang="hu-HU"/>
          </a:p>
          <a:p>
            <a:pPr marL="0" indent="0">
              <a:lnSpc>
                <a:spcPct val="100000"/>
              </a:lnSpc>
              <a:buNone/>
            </a:pPr>
            <a:r>
              <a:rPr lang="hu-HU" sz="2500">
                <a:latin typeface="Calibri"/>
                <a:ea typeface="+mn-lt"/>
                <a:cs typeface="+mn-lt"/>
              </a:rPr>
              <a:t>- Légszennyező anyagok jelenléte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500">
                <a:latin typeface="Calibri"/>
                <a:ea typeface="+mn-lt"/>
                <a:cs typeface="+mn-lt"/>
              </a:rPr>
              <a:t>- A helyszínen forgalomvizsgálatot végeztünk, melyet az 1. fordulóban mutattunk be</a:t>
            </a:r>
            <a:endParaRPr lang="en-US" sz="2500">
              <a:latin typeface="Calibri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500">
                <a:latin typeface="Calibri"/>
                <a:ea typeface="+mn-lt"/>
                <a:cs typeface="+mn-lt"/>
              </a:rPr>
              <a:t>(Fotó: saját felvétel)</a:t>
            </a:r>
            <a:endParaRPr lang="hu-HU" sz="2500">
              <a:latin typeface="Calibri"/>
              <a:cs typeface="Calibri"/>
            </a:endParaRPr>
          </a:p>
        </p:txBody>
      </p:sp>
      <p:pic>
        <p:nvPicPr>
          <p:cNvPr id="4" name="Kép 4" descr="A képen kültéri, talaj, parkoló, út látható&#10;&#10;Automatikusan generált leírás">
            <a:extLst>
              <a:ext uri="{FF2B5EF4-FFF2-40B4-BE49-F238E27FC236}">
                <a16:creationId xmlns:a16="http://schemas.microsoft.com/office/drawing/2014/main" id="{38A47FC4-0EC4-FAE6-24DE-22319C0A1A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7" r="-3" b="-3"/>
          <a:stretch/>
        </p:blipFill>
        <p:spPr>
          <a:xfrm>
            <a:off x="7025279" y="990600"/>
            <a:ext cx="417986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1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B308828-4749-4D6D-9CEA-433D2BD27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A43358F-8AF6-45AF-B1D4-3EA84DDE72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3B887FE-73E4-4849-9FF5-BEBA04068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B8522DC-F25D-AF9F-97F1-1BF7E703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600"/>
            <a:ext cx="5886450" cy="1387475"/>
          </a:xfrm>
        </p:spPr>
        <p:txBody>
          <a:bodyPr>
            <a:normAutofit/>
          </a:bodyPr>
          <a:lstStyle/>
          <a:p>
            <a:r>
              <a:rPr lang="hu-HU" sz="3000">
                <a:latin typeface="Calibri"/>
                <a:ea typeface="+mj-lt"/>
                <a:cs typeface="+mj-lt"/>
              </a:rPr>
              <a:t>Problémafelvetés és hipotézis</a:t>
            </a:r>
            <a:r>
              <a:rPr lang="hu-HU" sz="3300">
                <a:latin typeface="Calibri"/>
                <a:ea typeface="+mj-lt"/>
                <a:cs typeface="+mj-lt"/>
              </a:rPr>
              <a:t/>
            </a:r>
            <a:br>
              <a:rPr lang="hu-HU" sz="3300">
                <a:latin typeface="Calibri"/>
                <a:ea typeface="+mj-lt"/>
                <a:cs typeface="+mj-lt"/>
              </a:rPr>
            </a:br>
            <a:r>
              <a:rPr lang="hu-HU" sz="3500" b="1">
                <a:latin typeface="Calibri"/>
                <a:ea typeface="+mj-lt"/>
                <a:cs typeface="+mj-lt"/>
              </a:rPr>
              <a:t>Hulladékgyűjtés iskolánkban</a:t>
            </a:r>
            <a:endParaRPr lang="hu-HU" sz="3500" b="1">
              <a:latin typeface="Calibri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178FD1-6934-81C3-683B-2DF9C7B20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81250"/>
            <a:ext cx="5886450" cy="3486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2200">
                <a:latin typeface="Calibri"/>
                <a:ea typeface="+mn-lt"/>
                <a:cs typeface="+mn-lt"/>
              </a:rPr>
              <a:t>- Figyelmünk olyan problémára irányult, amelynek megoldásában is közre tudunk működni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2200">
                <a:latin typeface="Calibri"/>
                <a:ea typeface="+mn-lt"/>
                <a:cs typeface="+mn-lt"/>
              </a:rPr>
              <a:t>- Szelektív hulladékgyűjtés iskolánkban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2200">
                <a:latin typeface="Calibri"/>
                <a:ea typeface="+mn-lt"/>
                <a:cs typeface="+mn-lt"/>
              </a:rPr>
              <a:t>- Probléma: A vegyes hulladék gyűjtése megoldatlan             Feltevésünk: komposztálással megoldható lenne!</a:t>
            </a:r>
            <a:endParaRPr lang="en-US" sz="2200">
              <a:latin typeface="Calibri"/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2200">
                <a:latin typeface="Calibri"/>
                <a:ea typeface="+mn-lt"/>
                <a:cs typeface="+mn-lt"/>
              </a:rPr>
              <a:t>(Fotó: saját felvétel)</a:t>
            </a:r>
            <a:endParaRPr lang="hu-HU" sz="2200">
              <a:latin typeface="Calibri"/>
              <a:cs typeface="Calibri"/>
            </a:endParaRPr>
          </a:p>
        </p:txBody>
      </p:sp>
      <p:pic>
        <p:nvPicPr>
          <p:cNvPr id="4" name="Kép 4" descr="A képen beltéri, iroda látható&#10;&#10;Automatikusan generált leírás">
            <a:extLst>
              <a:ext uri="{FF2B5EF4-FFF2-40B4-BE49-F238E27FC236}">
                <a16:creationId xmlns:a16="http://schemas.microsoft.com/office/drawing/2014/main" id="{CBA99997-D43E-2D34-A5D4-B48B6D9FAE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7" r="-3" b="-3"/>
          <a:stretch/>
        </p:blipFill>
        <p:spPr>
          <a:xfrm>
            <a:off x="7025279" y="990600"/>
            <a:ext cx="4179867" cy="4876800"/>
          </a:xfrm>
          <a:prstGeom prst="rect">
            <a:avLst/>
          </a:prstGeom>
        </p:spPr>
      </p:pic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C8E81BEE-AF52-913B-626E-F1847271FE1A}"/>
              </a:ext>
            </a:extLst>
          </p:cNvPr>
          <p:cNvSpPr/>
          <p:nvPr/>
        </p:nvSpPr>
        <p:spPr>
          <a:xfrm>
            <a:off x="2882769" y="4408066"/>
            <a:ext cx="438538" cy="16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94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B6E9D4E-1863-458E-8166-A6E64C865F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DC08824-D5AF-47B4-A084-327F6A050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4600C65-6FB1-488E-9C66-1F25CC6D3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0BDFEE4C-E27A-4656-AA45-10C056346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F6B9E73A-7DA5-4C84-B395-757FF1941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592D17D-64FB-4745-7D4F-6092BAF51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19149"/>
            <a:ext cx="6181725" cy="16002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500" b="1">
                <a:latin typeface="Calibri"/>
                <a:ea typeface="Calibri"/>
                <a:cs typeface="Sabon Next LT"/>
              </a:rPr>
              <a:t>A komposztálás elmélete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76B86F-2A5F-BEEC-0C3A-D6F915E5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9916"/>
            <a:ext cx="6181725" cy="36004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500">
                <a:latin typeface="Calibri"/>
                <a:ea typeface="Calibri"/>
                <a:cs typeface="Calibri"/>
              </a:rPr>
              <a:t>- Mi a komposzt?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500">
                <a:latin typeface="Calibri"/>
                <a:ea typeface="Calibri"/>
                <a:cs typeface="Calibri"/>
              </a:rPr>
              <a:t>- Milyen kedvező hatásai vannak a komposztnak?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500">
                <a:latin typeface="Calibri"/>
                <a:ea typeface="Calibri"/>
                <a:cs typeface="Calibri"/>
              </a:rPr>
              <a:t>- Mik a komposztálás feltételei?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500">
                <a:latin typeface="Calibri"/>
                <a:ea typeface="Calibri"/>
                <a:cs typeface="Calibri"/>
              </a:rPr>
              <a:t>-Mi a különbség a rothadás és a korhadás között?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500">
                <a:latin typeface="Calibri"/>
                <a:ea typeface="Calibri"/>
                <a:cs typeface="Calibri"/>
              </a:rPr>
              <a:t>- Miket dobhatunk a komposztba?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500">
                <a:latin typeface="Calibri"/>
                <a:ea typeface="+mn-lt"/>
                <a:cs typeface="+mn-lt"/>
              </a:rPr>
              <a:t>(Képek forrása): </a:t>
            </a:r>
            <a:r>
              <a:rPr lang="hu-HU" sz="1000">
                <a:latin typeface="Calibri"/>
                <a:ea typeface="+mn-lt"/>
                <a:cs typeface="+mn-lt"/>
                <a:hlinkClick r:id="rId4"/>
              </a:rPr>
              <a:t>https://ujszasz.hu/zoldsarok/378-a-szerves-anyagok-komposztalasa-es-a-komposztok-felhasznalasa</a:t>
            </a:r>
            <a:r>
              <a:rPr lang="hu-HU" sz="1000">
                <a:latin typeface="Calibri"/>
                <a:ea typeface="+mn-lt"/>
                <a:cs typeface="+mn-lt"/>
              </a:rPr>
              <a:t> </a:t>
            </a:r>
            <a:r>
              <a:rPr lang="hu-HU" sz="2500">
                <a:latin typeface="Calibri"/>
                <a:ea typeface="+mn-lt"/>
                <a:cs typeface="Calibri"/>
              </a:rPr>
              <a:t>)</a:t>
            </a:r>
            <a:endParaRPr lang="hu-HU" sz="2500">
              <a:latin typeface="Calibri"/>
              <a:cs typeface="Calibri"/>
            </a:endParaRPr>
          </a:p>
        </p:txBody>
      </p:sp>
      <p:pic>
        <p:nvPicPr>
          <p:cNvPr id="5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D5219E8-42D0-ACCF-D34D-02204937C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354" y="812146"/>
            <a:ext cx="3486827" cy="2554101"/>
          </a:xfrm>
          <a:prstGeom prst="rect">
            <a:avLst/>
          </a:prstGeom>
        </p:spPr>
      </p:pic>
      <p:pic>
        <p:nvPicPr>
          <p:cNvPr id="4" name="Kép 4">
            <a:extLst>
              <a:ext uri="{FF2B5EF4-FFF2-40B4-BE49-F238E27FC236}">
                <a16:creationId xmlns:a16="http://schemas.microsoft.com/office/drawing/2014/main" id="{403008E8-2443-0C7B-C746-C44315635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863" y="3263723"/>
            <a:ext cx="3535088" cy="255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102190-C0A1-4788-99F6-6A2F54444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821F602-B65F-4D39-86B7-9ED5C17350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A5465FF-E08C-4ECD-9AE2-1D48873ECC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B5FAB37-BB0D-41A8-A5C8-65ADE0F008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4AED0596-A463-B39F-7D17-1AB746897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871" y="1496066"/>
            <a:ext cx="9634223" cy="414877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AFE826C2-BD8D-69CC-25E7-76EEDE0CC7E4}"/>
              </a:ext>
            </a:extLst>
          </p:cNvPr>
          <p:cNvSpPr txBox="1"/>
          <p:nvPr/>
        </p:nvSpPr>
        <p:spPr>
          <a:xfrm>
            <a:off x="4637315" y="688026"/>
            <a:ext cx="593432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4000" b="1">
                <a:latin typeface="Calibri"/>
              </a:rPr>
              <a:t>A komposztálás szakaszai</a:t>
            </a:r>
            <a:endParaRPr lang="hu-HU" sz="4000" b="1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41B00DD-0748-9007-33D5-D1A7D42102E3}"/>
              </a:ext>
            </a:extLst>
          </p:cNvPr>
          <p:cNvSpPr txBox="1"/>
          <p:nvPr/>
        </p:nvSpPr>
        <p:spPr>
          <a:xfrm>
            <a:off x="714375" y="5652135"/>
            <a:ext cx="8539162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500">
                <a:latin typeface="Calibri"/>
                <a:cs typeface="Calibri"/>
              </a:rPr>
              <a:t>(Fotó: </a:t>
            </a:r>
            <a:r>
              <a:rPr lang="hu-HU" sz="1000">
                <a:ea typeface="+mn-lt"/>
                <a:cs typeface="+mn-lt"/>
                <a:hlinkClick r:id="rId6"/>
              </a:rPr>
              <a:t>A szerves anyagok komposztálása és a komposztok felhasználása (ujszasz.hu)</a:t>
            </a:r>
            <a:r>
              <a:rPr lang="hu-HU" sz="2500">
                <a:latin typeface="Calibri"/>
                <a:cs typeface="Calibri"/>
              </a:rPr>
              <a:t>)</a:t>
            </a:r>
            <a:endParaRPr lang="hu-HU" sz="1000"/>
          </a:p>
        </p:txBody>
      </p:sp>
    </p:spTree>
    <p:extLst>
      <p:ext uri="{BB962C8B-B14F-4D97-AF65-F5344CB8AC3E}">
        <p14:creationId xmlns:p14="http://schemas.microsoft.com/office/powerpoint/2010/main" val="114745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0FB2548-F441-491F-B89E-C8122CA415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71A5182-88AD-4DEB-8200-5575BC81C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E3E7B46-8463-4264-9E25-CE5567885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30775669-500B-4365-AF2B-E5F1F866D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2" name="Kép 2">
            <a:extLst>
              <a:ext uri="{FF2B5EF4-FFF2-40B4-BE49-F238E27FC236}">
                <a16:creationId xmlns:a16="http://schemas.microsoft.com/office/drawing/2014/main" id="{7572A0E4-E566-1A9F-E23B-71E60209D8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64" b="9729"/>
          <a:stretch/>
        </p:blipFill>
        <p:spPr>
          <a:xfrm>
            <a:off x="345233" y="749549"/>
            <a:ext cx="11579802" cy="5733661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C70DEFBE-5235-9B42-4F37-A64695668ACB}"/>
              </a:ext>
            </a:extLst>
          </p:cNvPr>
          <p:cNvSpPr txBox="1"/>
          <p:nvPr/>
        </p:nvSpPr>
        <p:spPr>
          <a:xfrm>
            <a:off x="686842" y="749553"/>
            <a:ext cx="6338207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500">
                <a:latin typeface="Calibri"/>
              </a:rPr>
              <a:t>Anyagok és módszerek</a:t>
            </a:r>
          </a:p>
          <a:p>
            <a:r>
              <a:rPr lang="hu-HU" sz="4000" b="1">
                <a:latin typeface="Calibri"/>
              </a:rPr>
              <a:t>A komposztálók áttekintése</a:t>
            </a:r>
            <a:endParaRPr lang="hu-HU" sz="4000" b="1"/>
          </a:p>
        </p:txBody>
      </p:sp>
    </p:spTree>
    <p:extLst>
      <p:ext uri="{BB962C8B-B14F-4D97-AF65-F5344CB8AC3E}">
        <p14:creationId xmlns:p14="http://schemas.microsoft.com/office/powerpoint/2010/main" val="1620544332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LightSeedRightStep">
      <a:dk1>
        <a:srgbClr val="000000"/>
      </a:dk1>
      <a:lt1>
        <a:srgbClr val="FFFFFF"/>
      </a:lt1>
      <a:dk2>
        <a:srgbClr val="41243C"/>
      </a:dk2>
      <a:lt2>
        <a:srgbClr val="E2E8E3"/>
      </a:lt2>
      <a:accent1>
        <a:srgbClr val="C493BC"/>
      </a:accent1>
      <a:accent2>
        <a:srgbClr val="BA7F97"/>
      </a:accent2>
      <a:accent3>
        <a:srgbClr val="C69796"/>
      </a:accent3>
      <a:accent4>
        <a:srgbClr val="BA987F"/>
      </a:accent4>
      <a:accent5>
        <a:srgbClr val="AAA481"/>
      </a:accent5>
      <a:accent6>
        <a:srgbClr val="9CAA74"/>
      </a:accent6>
      <a:hlink>
        <a:srgbClr val="568E60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Szélesvásznú</PresentationFormat>
  <Paragraphs>70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AvenirNext LT Pro Medium</vt:lpstr>
      <vt:lpstr>Calibri</vt:lpstr>
      <vt:lpstr>Sabon Next LT</vt:lpstr>
      <vt:lpstr>DappledVTI</vt:lpstr>
      <vt:lpstr>Környezeti és természetvédelmi problémák iskolánkban és környékén</vt:lpstr>
      <vt:lpstr>PowerPoint-bemutató</vt:lpstr>
      <vt:lpstr>Bevezetés – Kutatási előzmények A Károlyi-kert</vt:lpstr>
      <vt:lpstr>Bevezetés – Kutatási előzmények  A hulladékgyűjtés helyzete a Belvárosban</vt:lpstr>
      <vt:lpstr>Bevezetés – Kutatási előzmények  Légszennyezés az iskola környékén</vt:lpstr>
      <vt:lpstr>Problémafelvetés és hipotézis Hulladékgyűjtés iskolánkban</vt:lpstr>
      <vt:lpstr>A komposztálás elmélete</vt:lpstr>
      <vt:lpstr>PowerPoint-bemutató</vt:lpstr>
      <vt:lpstr>PowerPoint-bemutató</vt:lpstr>
      <vt:lpstr>Anyagok és módszerek A beltéri rendszerek típusai</vt:lpstr>
      <vt:lpstr>Anyagok és módszerek A beltéri rendszerek típusai</vt:lpstr>
      <vt:lpstr>Anyagok és módszerek A beltéri rendszerek típusai</vt:lpstr>
      <vt:lpstr>Megoldási javaslataink, várható eredmények 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DELL</cp:lastModifiedBy>
  <cp:revision>2</cp:revision>
  <dcterms:created xsi:type="dcterms:W3CDTF">2022-12-14T17:15:38Z</dcterms:created>
  <dcterms:modified xsi:type="dcterms:W3CDTF">2022-12-16T08:24:13Z</dcterms:modified>
</cp:coreProperties>
</file>