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63" r:id="rId4"/>
    <p:sldId id="259" r:id="rId5"/>
    <p:sldId id="262" r:id="rId6"/>
    <p:sldId id="267" r:id="rId7"/>
    <p:sldId id="260" r:id="rId8"/>
    <p:sldId id="261" r:id="rId9"/>
    <p:sldId id="264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77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5/31/2026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79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8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1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8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72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0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5/31/2026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5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5/31/2026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4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5/31/2026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3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5/31/2026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736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025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hu-H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52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" TargetMode="External"/><Relationship Id="rId2" Type="http://schemas.openxmlformats.org/officeDocument/2006/relationships/hyperlink" Target="https://en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pepodes.obs-banyuls.fr/en" TargetMode="External"/><Relationship Id="rId5" Type="http://schemas.openxmlformats.org/officeDocument/2006/relationships/hyperlink" Target="https://www.vliz.be/niet-inheemse-soorten/en/pseudodiaptomus-marinus" TargetMode="External"/><Relationship Id="rId4" Type="http://schemas.openxmlformats.org/officeDocument/2006/relationships/hyperlink" Target="http://sio-legacy.ucsd.edu/zooplanktonguide/species/conchoecia-magna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5BEB39-DA11-B1D1-6A67-B0596B06E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1898223"/>
            <a:ext cx="9068586" cy="2590800"/>
          </a:xfrm>
        </p:spPr>
        <p:txBody>
          <a:bodyPr/>
          <a:lstStyle/>
          <a:p>
            <a:r>
              <a:rPr lang="hu-HU" cap="none" dirty="0">
                <a:cs typeface="Times New Roman" panose="02020603050405020304" pitchFamily="18" charset="0"/>
              </a:rPr>
              <a:t>Vízi ízeltlábúak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B46B97F-8D3A-03BD-383F-AB41551D1B02}"/>
              </a:ext>
            </a:extLst>
          </p:cNvPr>
          <p:cNvSpPr txBox="1"/>
          <p:nvPr/>
        </p:nvSpPr>
        <p:spPr>
          <a:xfrm>
            <a:off x="4034987" y="3549838"/>
            <a:ext cx="497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/>
              <a:t>Adriai-tenger ízeltlábúi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47AE54B-8504-83F3-647B-A8EB362A12EF}"/>
              </a:ext>
            </a:extLst>
          </p:cNvPr>
          <p:cNvSpPr txBox="1"/>
          <p:nvPr/>
        </p:nvSpPr>
        <p:spPr>
          <a:xfrm>
            <a:off x="1470267" y="5069840"/>
            <a:ext cx="356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Készítette: Johanidesz Petra</a:t>
            </a:r>
          </a:p>
        </p:txBody>
      </p:sp>
    </p:spTree>
    <p:extLst>
      <p:ext uri="{BB962C8B-B14F-4D97-AF65-F5344CB8AC3E}">
        <p14:creationId xmlns:p14="http://schemas.microsoft.com/office/powerpoint/2010/main" val="402139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FB8DE6-2161-77B4-A6EF-54101C9D8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040" y="2614675"/>
            <a:ext cx="2432304" cy="1645920"/>
          </a:xfrm>
        </p:spPr>
        <p:txBody>
          <a:bodyPr/>
          <a:lstStyle/>
          <a:p>
            <a:r>
              <a:rPr lang="hu-HU" b="1" dirty="0"/>
              <a:t>Közönséges</a:t>
            </a:r>
            <a:br>
              <a:rPr lang="hu-HU" b="1" dirty="0"/>
            </a:br>
            <a:r>
              <a:rPr lang="hu-HU" b="1" dirty="0" err="1"/>
              <a:t>kacsakagyló</a:t>
            </a:r>
            <a:br>
              <a:rPr lang="hu-HU" b="1" dirty="0"/>
            </a:br>
            <a:r>
              <a:rPr lang="hu-HU" dirty="0"/>
              <a:t>(</a:t>
            </a:r>
            <a:r>
              <a:rPr lang="hu-HU" dirty="0" err="1"/>
              <a:t>Lepas</a:t>
            </a:r>
            <a:r>
              <a:rPr lang="hu-HU" dirty="0"/>
              <a:t> </a:t>
            </a:r>
            <a:r>
              <a:rPr lang="hu-HU" dirty="0" err="1"/>
              <a:t>anatifera</a:t>
            </a:r>
            <a:r>
              <a:rPr lang="hu-HU" dirty="0"/>
              <a:t>)</a:t>
            </a:r>
            <a:endParaRPr lang="hu-HU" b="1" dirty="0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BBBEAC7-639F-AF86-4BAF-4510768B09E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Common goose barnacle (Lepas anatifera)">
            <a:extLst>
              <a:ext uri="{FF2B5EF4-FFF2-40B4-BE49-F238E27FC236}">
                <a16:creationId xmlns:a16="http://schemas.microsoft.com/office/drawing/2014/main" id="{FCC9CD55-02D3-4AAD-0B2B-B49AEF0F9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1654" y="255015"/>
            <a:ext cx="6365241" cy="636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1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E11759-A978-4540-AD2E-155C92744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Evezőlábú rákok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3F4AA2E-67A8-E1BF-9FA5-CAE02123F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014194"/>
            <a:ext cx="5852160" cy="4201212"/>
          </a:xfrm>
        </p:spPr>
        <p:txBody>
          <a:bodyPr>
            <a:normAutofit/>
          </a:bodyPr>
          <a:lstStyle/>
          <a:p>
            <a:r>
              <a:rPr lang="hu-HU" sz="2600" dirty="0"/>
              <a:t>1-2mm hosszúak (élősködő fajok több cm hosszúak is lehetnek)</a:t>
            </a:r>
          </a:p>
          <a:p>
            <a:r>
              <a:rPr lang="hu-HU" sz="2600" dirty="0"/>
              <a:t>A plankton fő alkotói</a:t>
            </a:r>
          </a:p>
          <a:p>
            <a:r>
              <a:rPr lang="hu-HU" sz="2600" dirty="0"/>
              <a:t>Hatalmas szerepük van a szénciklusban</a:t>
            </a:r>
          </a:p>
          <a:p>
            <a:r>
              <a:rPr lang="hu-HU" sz="2600" dirty="0"/>
              <a:t>Testük eredetileg 16 szelvényből állt</a:t>
            </a:r>
          </a:p>
          <a:p>
            <a:pPr lvl="1"/>
            <a:r>
              <a:rPr lang="hu-HU" sz="2400" dirty="0"/>
              <a:t>6 fej-, 5 tor-, 5 potrohszelvény</a:t>
            </a:r>
          </a:p>
          <a:p>
            <a:pPr lvl="1"/>
            <a:r>
              <a:rPr lang="hu-HU" sz="2400" dirty="0"/>
              <a:t>Az evolúció során összeolvadtak → szelvények száma csökkent</a:t>
            </a:r>
          </a:p>
          <a:p>
            <a:endParaRPr lang="hu-HU" sz="26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630782D-3605-2373-260B-5AD9B76E4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6640" y="623452"/>
            <a:ext cx="3718560" cy="278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ndefined">
            <a:extLst>
              <a:ext uri="{FF2B5EF4-FFF2-40B4-BE49-F238E27FC236}">
                <a16:creationId xmlns:a16="http://schemas.microsoft.com/office/drawing/2014/main" id="{364AA457-0693-C7F5-0C7E-A282A58F7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5564" y="3844925"/>
            <a:ext cx="3065796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49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2217BF-56E2-674D-A479-DD1F06BD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5120" y="2452624"/>
            <a:ext cx="2432304" cy="1645920"/>
          </a:xfrm>
        </p:spPr>
        <p:txBody>
          <a:bodyPr/>
          <a:lstStyle/>
          <a:p>
            <a:r>
              <a:rPr lang="hu-HU" b="1" dirty="0" err="1"/>
              <a:t>Acartia</a:t>
            </a:r>
            <a:r>
              <a:rPr lang="hu-HU" b="1" dirty="0"/>
              <a:t> </a:t>
            </a:r>
            <a:r>
              <a:rPr lang="hu-HU" b="1" dirty="0" err="1"/>
              <a:t>clausi</a:t>
            </a:r>
            <a:br>
              <a:rPr lang="hu-HU" dirty="0"/>
            </a:br>
            <a:r>
              <a:rPr lang="hu-HU" dirty="0"/>
              <a:t>(„Claus-féle </a:t>
            </a:r>
            <a:r>
              <a:rPr lang="hu-HU" dirty="0" err="1"/>
              <a:t>acartia</a:t>
            </a:r>
            <a:r>
              <a:rPr lang="hu-HU" dirty="0"/>
              <a:t>”)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D288283-F955-A452-EE42-DAF468B18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759" y="237744"/>
            <a:ext cx="8531352" cy="6382512"/>
          </a:xfrm>
        </p:spPr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A42C627-1962-213E-C6DD-8130E076A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9" y="237744"/>
            <a:ext cx="8534191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8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EAF3D3-2BA4-2C90-DAFD-23B824EF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0" y="2606040"/>
            <a:ext cx="2432304" cy="1645920"/>
          </a:xfrm>
        </p:spPr>
        <p:txBody>
          <a:bodyPr/>
          <a:lstStyle/>
          <a:p>
            <a:r>
              <a:rPr lang="hu-HU" b="1" dirty="0" err="1">
                <a:solidFill>
                  <a:srgbClr val="101418"/>
                </a:solidFill>
                <a:effectLst/>
              </a:rPr>
              <a:t>Tigriopus</a:t>
            </a:r>
            <a:r>
              <a:rPr lang="hu-HU" b="1" dirty="0">
                <a:solidFill>
                  <a:srgbClr val="101418"/>
                </a:solidFill>
                <a:effectLst/>
              </a:rPr>
              <a:t> </a:t>
            </a:r>
            <a:r>
              <a:rPr lang="hu-HU" b="1" dirty="0" err="1">
                <a:solidFill>
                  <a:srgbClr val="101418"/>
                </a:solidFill>
                <a:effectLst/>
              </a:rPr>
              <a:t>brevicornis</a:t>
            </a:r>
            <a:br>
              <a:rPr lang="hu-HU" b="1" dirty="0">
                <a:solidFill>
                  <a:srgbClr val="101418"/>
                </a:solidFill>
                <a:effectLst/>
              </a:rPr>
            </a:br>
            <a:endParaRPr lang="hu-HU" b="1" dirty="0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1F192B9-C061-82F0-8D4D-2A2915591D42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A33F96B-E3C0-A4F8-F47D-30B133252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237744"/>
            <a:ext cx="4373881" cy="36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igriopus brevicornis - Keyword Search - Science Photo Library">
            <a:extLst>
              <a:ext uri="{FF2B5EF4-FFF2-40B4-BE49-F238E27FC236}">
                <a16:creationId xmlns:a16="http://schemas.microsoft.com/office/drawing/2014/main" id="{59514B9D-2577-304F-57D3-8C6E7784E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490550" y="1350857"/>
            <a:ext cx="6382513" cy="415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ECDC4626-6792-34DB-738E-FE44598E9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416" y="3903853"/>
            <a:ext cx="4375063" cy="27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EEEFAD-62DE-7760-72D7-28E1D1F01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0" y="1879600"/>
            <a:ext cx="2946401" cy="1645920"/>
          </a:xfrm>
        </p:spPr>
        <p:txBody>
          <a:bodyPr/>
          <a:lstStyle/>
          <a:p>
            <a:r>
              <a:rPr lang="hu-HU" b="1" dirty="0" err="1"/>
              <a:t>Pseudodiaptomus</a:t>
            </a:r>
            <a:r>
              <a:rPr lang="hu-HU" b="1" dirty="0"/>
              <a:t> </a:t>
            </a:r>
            <a:r>
              <a:rPr lang="hu-HU" b="1" dirty="0" err="1"/>
              <a:t>marinus</a:t>
            </a:r>
            <a:endParaRPr lang="hu-HU" b="1" dirty="0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432FEFC-509A-5EFC-F447-D8CB13F2AF0E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61503C4-DA81-1F0A-7DE7-D71DF49D58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237744"/>
            <a:ext cx="8569779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0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319E6E-537B-8593-D320-AF104DAF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Kagylósrákok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7EAD1B-8191-F50A-BDCD-A555B352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951220" cy="3931920"/>
          </a:xfrm>
        </p:spPr>
        <p:txBody>
          <a:bodyPr>
            <a:normAutofit/>
          </a:bodyPr>
          <a:lstStyle/>
          <a:p>
            <a:r>
              <a:rPr lang="hu-HU" sz="2600" dirty="0"/>
              <a:t>Kettős külső héjuk van (teknő)</a:t>
            </a:r>
          </a:p>
          <a:p>
            <a:r>
              <a:rPr lang="hu-HU" sz="2600" dirty="0"/>
              <a:t>A teknő a fej utolsó szelvényéből fejlődött ki</a:t>
            </a:r>
          </a:p>
          <a:p>
            <a:r>
              <a:rPr lang="hu-HU" sz="2600" dirty="0"/>
              <a:t>A teknő legkülső részébe mész rakódik le</a:t>
            </a:r>
          </a:p>
          <a:p>
            <a:r>
              <a:rPr lang="hu-HU" sz="2600" dirty="0"/>
              <a:t>7 pár végtag</a:t>
            </a:r>
          </a:p>
          <a:p>
            <a:r>
              <a:rPr lang="hu-HU" sz="2600" dirty="0"/>
              <a:t>A legtöbb faj algákkal táplálkozik</a:t>
            </a:r>
          </a:p>
          <a:p>
            <a:endParaRPr lang="hu-HU" sz="26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22963CA-3033-DC1E-B83C-20C5CF1CAA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346" y="642594"/>
            <a:ext cx="3061606" cy="2712904"/>
          </a:xfrm>
          <a:prstGeom prst="rect">
            <a:avLst/>
          </a:prstGeom>
        </p:spPr>
      </p:pic>
      <p:pic>
        <p:nvPicPr>
          <p:cNvPr id="11268" name="Picture 4" descr="kagylósrák :: különleges díszállat webáruház">
            <a:extLst>
              <a:ext uri="{FF2B5EF4-FFF2-40B4-BE49-F238E27FC236}">
                <a16:creationId xmlns:a16="http://schemas.microsoft.com/office/drawing/2014/main" id="{972B11BB-88DE-0AE9-FF21-8C24C2BE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9346" y="3643656"/>
            <a:ext cx="3061606" cy="25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20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BE1214-4B85-F7FE-E8E0-A164B58D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0" y="1783080"/>
            <a:ext cx="2432304" cy="1645920"/>
          </a:xfrm>
        </p:spPr>
        <p:txBody>
          <a:bodyPr/>
          <a:lstStyle/>
          <a:p>
            <a:r>
              <a:rPr lang="hu-HU" b="1" i="0" dirty="0" err="1">
                <a:effectLst/>
              </a:rPr>
              <a:t>Conchoecia</a:t>
            </a:r>
            <a:r>
              <a:rPr lang="hu-HU" b="1" i="0" dirty="0">
                <a:effectLst/>
              </a:rPr>
              <a:t> </a:t>
            </a:r>
            <a:r>
              <a:rPr lang="hu-HU" b="1" i="0" dirty="0" err="1">
                <a:effectLst/>
              </a:rPr>
              <a:t>magna</a:t>
            </a:r>
            <a:endParaRPr lang="hu-HU" b="1" dirty="0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A97628C-3952-1416-D9F1-FD5621157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8598" y="237744"/>
            <a:ext cx="8531352" cy="6382512"/>
          </a:xfrm>
        </p:spPr>
        <p:txBody>
          <a:bodyPr/>
          <a:lstStyle/>
          <a:p>
            <a:endParaRPr lang="hu-HU"/>
          </a:p>
        </p:txBody>
      </p:sp>
      <p:pic>
        <p:nvPicPr>
          <p:cNvPr id="12290" name="Picture 2" descr="Conchoecia magna | Zooplankton Guide">
            <a:extLst>
              <a:ext uri="{FF2B5EF4-FFF2-40B4-BE49-F238E27FC236}">
                <a16:creationId xmlns:a16="http://schemas.microsoft.com/office/drawing/2014/main" id="{FDF53E34-A4D5-0819-711F-429E24703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" y="237744"/>
            <a:ext cx="8624071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35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00A2F1-A58E-4114-04E8-72FEF5269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960" y="2329434"/>
            <a:ext cx="2432304" cy="1645920"/>
          </a:xfrm>
        </p:spPr>
        <p:txBody>
          <a:bodyPr/>
          <a:lstStyle/>
          <a:p>
            <a:r>
              <a:rPr lang="hu-HU" b="1" i="0" dirty="0" err="1">
                <a:solidFill>
                  <a:srgbClr val="000000"/>
                </a:solidFill>
                <a:effectLst/>
              </a:rPr>
              <a:t>Proceroecia</a:t>
            </a:r>
            <a:r>
              <a:rPr lang="hu-HU" b="1" i="0" dirty="0">
                <a:solidFill>
                  <a:srgbClr val="000000"/>
                </a:solidFill>
                <a:effectLst/>
              </a:rPr>
              <a:t> </a:t>
            </a:r>
            <a:r>
              <a:rPr lang="hu-HU" b="1" i="0" dirty="0" err="1">
                <a:solidFill>
                  <a:srgbClr val="000000"/>
                </a:solidFill>
                <a:effectLst/>
              </a:rPr>
              <a:t>procera</a:t>
            </a:r>
            <a:r>
              <a:rPr lang="hu-HU" b="1" i="0" dirty="0">
                <a:solidFill>
                  <a:srgbClr val="000000"/>
                </a:solidFill>
                <a:effectLst/>
              </a:rPr>
              <a:t> </a:t>
            </a:r>
            <a:endParaRPr lang="hu-HU" b="1" dirty="0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78A77A6-7ED1-F38F-1678-6C8D2E45FCEF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0A77016-81BB-6228-9FBD-5A64A833C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09" y="237743"/>
            <a:ext cx="6069332" cy="3334024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F0D535B-98BB-B06A-62A9-4137AF3C2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608" y="3571767"/>
            <a:ext cx="6069331" cy="30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8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F9D838-D7A9-18BE-9885-0150FCEBC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Felsőbbrendű rákok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24A8EA7-BC6D-778C-0625-B1055363C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161280" cy="3931920"/>
          </a:xfrm>
        </p:spPr>
        <p:txBody>
          <a:bodyPr>
            <a:normAutofit/>
          </a:bodyPr>
          <a:lstStyle/>
          <a:p>
            <a:r>
              <a:rPr lang="hu-HU" sz="2600" dirty="0"/>
              <a:t>A rákok kétharmada ide tartozik</a:t>
            </a:r>
          </a:p>
          <a:p>
            <a:r>
              <a:rPr lang="hu-HU" sz="2600" dirty="0"/>
              <a:t>Testüket kitinből és mészből álló páncél borítja</a:t>
            </a:r>
          </a:p>
          <a:p>
            <a:r>
              <a:rPr lang="hu-HU" sz="2600" dirty="0"/>
              <a:t>A páncél piros és kék pigmenteket tartalmaz</a:t>
            </a:r>
          </a:p>
          <a:p>
            <a:r>
              <a:rPr lang="hu-HU" sz="2600" dirty="0"/>
              <a:t>A kék meleg hatására lebomlik </a:t>
            </a:r>
          </a:p>
          <a:p>
            <a:r>
              <a:rPr lang="hu-HU" sz="2600" dirty="0"/>
              <a:t>A vízben a farokúszójával hajtja maga alá a vizet, így halad hátrafelé</a:t>
            </a:r>
          </a:p>
          <a:p>
            <a:endParaRPr lang="hu-HU" sz="2600" dirty="0"/>
          </a:p>
          <a:p>
            <a:endParaRPr lang="hu-HU" sz="26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13535A9-E103-34B1-97FD-084ED4BCA4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360" y="886434"/>
            <a:ext cx="4893764" cy="2668676"/>
          </a:xfrm>
          <a:prstGeom prst="rect">
            <a:avLst/>
          </a:prstGeom>
        </p:spPr>
      </p:pic>
      <p:pic>
        <p:nvPicPr>
          <p:cNvPr id="1030" name="Picture 6" descr="Nagy tarisznyarák (Cancer pagurus) | Brainman pictures">
            <a:extLst>
              <a:ext uri="{FF2B5EF4-FFF2-40B4-BE49-F238E27FC236}">
                <a16:creationId xmlns:a16="http://schemas.microsoft.com/office/drawing/2014/main" id="{04FFDCDC-CE0E-92DF-A90F-681B90FAF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440" y="3666172"/>
            <a:ext cx="3188970" cy="23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64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64108E-BDE4-349C-9473-6274D3D8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960" y="2381504"/>
            <a:ext cx="2523744" cy="1645920"/>
          </a:xfrm>
        </p:spPr>
        <p:txBody>
          <a:bodyPr/>
          <a:lstStyle/>
          <a:p>
            <a:r>
              <a:rPr lang="hu-HU" b="1" dirty="0"/>
              <a:t>Európai languszta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>
                <a:solidFill>
                  <a:srgbClr val="202122"/>
                </a:solidFill>
                <a:effectLst/>
              </a:rPr>
              <a:t>Palinurus</a:t>
            </a:r>
            <a:r>
              <a:rPr lang="hu-HU" dirty="0">
                <a:solidFill>
                  <a:srgbClr val="202122"/>
                </a:solidFill>
                <a:effectLst/>
              </a:rPr>
              <a:t> </a:t>
            </a:r>
            <a:r>
              <a:rPr lang="hu-HU" dirty="0" err="1">
                <a:solidFill>
                  <a:srgbClr val="202122"/>
                </a:solidFill>
                <a:effectLst/>
              </a:rPr>
              <a:t>elephas</a:t>
            </a:r>
            <a:r>
              <a:rPr lang="hu-HU" dirty="0">
                <a:solidFill>
                  <a:srgbClr val="202122"/>
                </a:solidFill>
                <a:effectLst/>
              </a:rPr>
              <a:t>)</a:t>
            </a:r>
            <a:endParaRPr lang="hu-HU" dirty="0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AD233E7-AE93-5C1A-C359-475AB37EA66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Európai languszta – Wikipédia">
            <a:extLst>
              <a:ext uri="{FF2B5EF4-FFF2-40B4-BE49-F238E27FC236}">
                <a16:creationId xmlns:a16="http://schemas.microsoft.com/office/drawing/2014/main" id="{8B44E91F-940E-D9EE-960F-B6B547B6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" y="237744"/>
            <a:ext cx="8531353" cy="642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89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BFFE85-2BC2-41FA-5FD6-92A851759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7894320" cy="1371600"/>
          </a:xfrm>
        </p:spPr>
        <p:txBody>
          <a:bodyPr>
            <a:normAutofit fontScale="90000"/>
          </a:bodyPr>
          <a:lstStyle/>
          <a:p>
            <a:r>
              <a:rPr lang="hu-HU" b="1" dirty="0" err="1"/>
              <a:t>Akvatikus</a:t>
            </a:r>
            <a:r>
              <a:rPr lang="hu-HU" b="1" dirty="0"/>
              <a:t> és </a:t>
            </a:r>
            <a:r>
              <a:rPr lang="hu-HU" b="1" dirty="0" err="1"/>
              <a:t>szemiakvatikus</a:t>
            </a:r>
            <a:r>
              <a:rPr lang="hu-HU" b="1" dirty="0"/>
              <a:t> ízeltlábú csoportok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955BA6-C3DE-9425-788A-3F7739A5B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2092960"/>
            <a:ext cx="6167120" cy="4450080"/>
          </a:xfrm>
        </p:spPr>
        <p:txBody>
          <a:bodyPr>
            <a:normAutofit/>
          </a:bodyPr>
          <a:lstStyle/>
          <a:p>
            <a:r>
              <a:rPr lang="hu-HU" sz="2800" b="1" dirty="0"/>
              <a:t>Kopoltyúsok</a:t>
            </a:r>
            <a:r>
              <a:rPr lang="hu-HU" sz="2800" dirty="0"/>
              <a:t>:</a:t>
            </a:r>
          </a:p>
          <a:p>
            <a:pPr lvl="1"/>
            <a:r>
              <a:rPr lang="hu-HU" sz="2800" dirty="0"/>
              <a:t>Rákok (vannak kivételek </a:t>
            </a:r>
            <a:r>
              <a:rPr lang="hu-HU" sz="2800" dirty="0" err="1"/>
              <a:t>pl</a:t>
            </a:r>
            <a:r>
              <a:rPr lang="hu-HU" sz="2800" dirty="0"/>
              <a:t>: pálmatolvaj)</a:t>
            </a:r>
          </a:p>
          <a:p>
            <a:pPr lvl="2"/>
            <a:r>
              <a:rPr lang="hu-HU" sz="2800" dirty="0">
                <a:highlight>
                  <a:srgbClr val="FFFF00"/>
                </a:highlight>
              </a:rPr>
              <a:t>Evezőlábú rákok </a:t>
            </a:r>
          </a:p>
          <a:p>
            <a:pPr lvl="2"/>
            <a:r>
              <a:rPr lang="hu-HU" sz="2800" dirty="0"/>
              <a:t>Levéllábú rákok</a:t>
            </a:r>
          </a:p>
          <a:p>
            <a:pPr lvl="2"/>
            <a:r>
              <a:rPr lang="hu-HU" sz="2800" dirty="0">
                <a:highlight>
                  <a:srgbClr val="FFFF00"/>
                </a:highlight>
              </a:rPr>
              <a:t>Kagylós rákok</a:t>
            </a:r>
          </a:p>
          <a:p>
            <a:pPr lvl="2"/>
            <a:r>
              <a:rPr lang="hu-HU" sz="2800" dirty="0">
                <a:highlight>
                  <a:srgbClr val="FFFF00"/>
                </a:highlight>
              </a:rPr>
              <a:t>Felsőbbrendű rákok</a:t>
            </a:r>
          </a:p>
          <a:p>
            <a:pPr lvl="2"/>
            <a:r>
              <a:rPr lang="hu-HU" sz="2800" dirty="0" err="1"/>
              <a:t>Állkapcsilábas</a:t>
            </a:r>
            <a:r>
              <a:rPr lang="hu-HU" sz="2800" dirty="0"/>
              <a:t> rákok</a:t>
            </a:r>
          </a:p>
          <a:p>
            <a:pPr lvl="3"/>
            <a:r>
              <a:rPr lang="hu-HU" sz="2800" dirty="0" err="1">
                <a:highlight>
                  <a:srgbClr val="FFFF00"/>
                </a:highlight>
              </a:rPr>
              <a:t>Kacslábú</a:t>
            </a:r>
            <a:r>
              <a:rPr lang="hu-HU" sz="2800" dirty="0">
                <a:highlight>
                  <a:srgbClr val="FFFF00"/>
                </a:highlight>
              </a:rPr>
              <a:t> rákok </a:t>
            </a:r>
          </a:p>
          <a:p>
            <a:pPr lvl="3"/>
            <a:endParaRPr lang="hu-HU" sz="2800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434DD33-8904-0994-9388-2890DBE7CE42}"/>
              </a:ext>
            </a:extLst>
          </p:cNvPr>
          <p:cNvSpPr txBox="1"/>
          <p:nvPr/>
        </p:nvSpPr>
        <p:spPr>
          <a:xfrm>
            <a:off x="7000240" y="2166594"/>
            <a:ext cx="48463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sz="2600" b="1" dirty="0"/>
              <a:t>Légcsövesek: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2600" dirty="0"/>
              <a:t>Csíkbogarak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2600" dirty="0"/>
              <a:t>Vízipoloskák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2600" dirty="0"/>
              <a:t>Keringőbogarak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2600" dirty="0"/>
              <a:t>Víztaposó bogarak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u-HU" sz="2600" dirty="0" err="1"/>
              <a:t>Csíborok</a:t>
            </a:r>
            <a:endParaRPr lang="hu-HU" sz="26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1616008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0920A9-F6C8-5AD4-C00F-33E558682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960" y="2401824"/>
            <a:ext cx="2432304" cy="1645920"/>
          </a:xfrm>
        </p:spPr>
        <p:txBody>
          <a:bodyPr/>
          <a:lstStyle/>
          <a:p>
            <a:r>
              <a:rPr lang="hu-HU" b="1" dirty="0"/>
              <a:t>Európai homár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Homarus</a:t>
            </a:r>
            <a:r>
              <a:rPr lang="hu-HU" dirty="0"/>
              <a:t> </a:t>
            </a:r>
            <a:r>
              <a:rPr lang="hu-HU" dirty="0" err="1"/>
              <a:t>gammarus</a:t>
            </a:r>
            <a:r>
              <a:rPr lang="hu-HU" dirty="0"/>
              <a:t>)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AFBE9345-6312-7ECE-0BD2-88EF43FBD610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Homarus gammarus | Homarus gammarus | Hans Hillewaert | Flickr">
            <a:extLst>
              <a:ext uri="{FF2B5EF4-FFF2-40B4-BE49-F238E27FC236}">
                <a16:creationId xmlns:a16="http://schemas.microsoft.com/office/drawing/2014/main" id="{C493F4C7-D6FC-05E4-DA38-C77CA69EE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" y="237743"/>
            <a:ext cx="8531351" cy="63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15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41FA1B-39A9-9B97-60F3-BEDE98E0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640" y="2606040"/>
            <a:ext cx="2432304" cy="1645920"/>
          </a:xfrm>
        </p:spPr>
        <p:txBody>
          <a:bodyPr/>
          <a:lstStyle/>
          <a:p>
            <a:r>
              <a:rPr lang="hu-HU" b="1" dirty="0"/>
              <a:t>Ostoros garnéla</a:t>
            </a:r>
            <a:br>
              <a:rPr lang="hu-HU" dirty="0"/>
            </a:br>
            <a:r>
              <a:rPr lang="hu-HU" dirty="0"/>
              <a:t>(</a:t>
            </a:r>
            <a:r>
              <a:rPr lang="hu-HU" b="0" dirty="0" err="1">
                <a:effectLst/>
              </a:rPr>
              <a:t>Palaemon</a:t>
            </a:r>
            <a:r>
              <a:rPr lang="hu-HU" b="0" dirty="0">
                <a:effectLst/>
              </a:rPr>
              <a:t> </a:t>
            </a:r>
            <a:r>
              <a:rPr lang="hu-HU" b="0" dirty="0" err="1">
                <a:effectLst/>
              </a:rPr>
              <a:t>adspersus</a:t>
            </a:r>
            <a:r>
              <a:rPr lang="hu-HU" b="0" dirty="0">
                <a:effectLst/>
              </a:rPr>
              <a:t>)</a:t>
            </a:r>
            <a:endParaRPr lang="hu-HU" dirty="0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1E77A79-9F31-59FB-97CC-80B0242C840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625D9DF-D1F3-E573-7663-03ED1BFB7E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056" y="787988"/>
            <a:ext cx="7909561" cy="528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0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AB08BF-C4F1-BBE3-19C9-CA73BE8C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960" y="2442464"/>
            <a:ext cx="2432304" cy="1645920"/>
          </a:xfrm>
        </p:spPr>
        <p:txBody>
          <a:bodyPr/>
          <a:lstStyle/>
          <a:p>
            <a:r>
              <a:rPr lang="hu-HU" b="1" dirty="0"/>
              <a:t>Remeterák</a:t>
            </a:r>
            <a:br>
              <a:rPr lang="hu-HU" dirty="0"/>
            </a:br>
            <a:r>
              <a:rPr lang="hu-HU" dirty="0"/>
              <a:t>(</a:t>
            </a:r>
            <a:r>
              <a:rPr lang="hu-HU" b="0" dirty="0" err="1">
                <a:solidFill>
                  <a:srgbClr val="101418"/>
                </a:solidFill>
                <a:effectLst/>
              </a:rPr>
              <a:t>Pagurus</a:t>
            </a:r>
            <a:r>
              <a:rPr lang="hu-HU" b="0" dirty="0">
                <a:solidFill>
                  <a:srgbClr val="101418"/>
                </a:solidFill>
                <a:effectLst/>
              </a:rPr>
              <a:t> </a:t>
            </a:r>
            <a:r>
              <a:rPr lang="hu-HU" b="0" dirty="0" err="1">
                <a:solidFill>
                  <a:srgbClr val="101418"/>
                </a:solidFill>
                <a:effectLst/>
              </a:rPr>
              <a:t>bernhardus</a:t>
            </a:r>
            <a:r>
              <a:rPr lang="hu-HU" b="0" dirty="0">
                <a:solidFill>
                  <a:srgbClr val="101418"/>
                </a:solidFill>
                <a:effectLst/>
              </a:rPr>
              <a:t>)</a:t>
            </a:r>
            <a:br>
              <a:rPr lang="hu-HU" b="0" i="0" dirty="0">
                <a:solidFill>
                  <a:srgbClr val="101418"/>
                </a:solidFill>
                <a:effectLst/>
              </a:rPr>
            </a:br>
            <a:endParaRPr lang="hu-HU" dirty="0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3C710B41-F6C6-552F-0616-E7DF8811C53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A587C70-80BB-E37E-D567-BBE52F2CB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6" y="739920"/>
            <a:ext cx="7994562" cy="537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66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2EDEFB-6B74-345B-090C-FBE84E37C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605B4E-E867-E4C7-D88E-B03C09F13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https://en.wikipedia.org/</a:t>
            </a:r>
            <a:endParaRPr lang="hu-HU" dirty="0"/>
          </a:p>
          <a:p>
            <a:r>
              <a:rPr lang="hu-HU" dirty="0">
                <a:hlinkClick r:id="rId3"/>
              </a:rPr>
              <a:t>https://hu.wikipedia.org/</a:t>
            </a:r>
            <a:endParaRPr lang="hu-HU" dirty="0"/>
          </a:p>
          <a:p>
            <a:r>
              <a:rPr lang="hu-HU" dirty="0">
                <a:hlinkClick r:id="rId4"/>
              </a:rPr>
              <a:t>http://sio-legacy.ucsd.edu/zooplanktonguide/species/conchoecia-magna</a:t>
            </a:r>
            <a:endParaRPr lang="hu-HU" dirty="0"/>
          </a:p>
          <a:p>
            <a:r>
              <a:rPr lang="hu-HU" dirty="0">
                <a:hlinkClick r:id="rId5"/>
              </a:rPr>
              <a:t>https://www.vliz.be/niet-inheemse-soorten/en/pseudodiaptomus-marinus</a:t>
            </a:r>
            <a:endParaRPr lang="hu-HU" dirty="0"/>
          </a:p>
          <a:p>
            <a:r>
              <a:rPr lang="hu-HU" dirty="0">
                <a:hlinkClick r:id="rId6"/>
              </a:rPr>
              <a:t>https://copepodes.obs-banyuls.fr/en</a:t>
            </a:r>
            <a:endParaRPr lang="hu-HU" dirty="0"/>
          </a:p>
          <a:p>
            <a:r>
              <a:rPr lang="hu-HU" dirty="0"/>
              <a:t>https://bszm.elte.hu/vizi-gerinctelenek/bogarak__coleoptera.html</a:t>
            </a:r>
          </a:p>
          <a:p>
            <a:r>
              <a:rPr lang="hu-HU" dirty="0" err="1"/>
              <a:t>Rosalind</a:t>
            </a:r>
            <a:r>
              <a:rPr lang="hu-HU" dirty="0"/>
              <a:t> Flitter, </a:t>
            </a:r>
            <a:r>
              <a:rPr lang="hu-HU" dirty="0" err="1"/>
              <a:t>Susanna</a:t>
            </a:r>
            <a:r>
              <a:rPr lang="hu-HU" dirty="0"/>
              <a:t> Ray: A tengerparton (Fürkész könyvek)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491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víz alatti, gerinctelen, zátony, Tengeri gerinctelen állato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09386E89-BCDE-CB7A-E257-DECC7DF6DC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81" y="1137920"/>
            <a:ext cx="6410973" cy="481584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FB23099-DF3E-966C-382A-6F47CC6C028D}"/>
              </a:ext>
            </a:extLst>
          </p:cNvPr>
          <p:cNvSpPr txBox="1"/>
          <p:nvPr/>
        </p:nvSpPr>
        <p:spPr>
          <a:xfrm>
            <a:off x="7528560" y="2628781"/>
            <a:ext cx="41626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/>
              <a:t>Köszönöm a figyelmet!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086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59D413A-6A13-D828-28D0-16F30AC62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254" y="540703"/>
            <a:ext cx="4757271" cy="317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pas, azaz „kacsakagylók” héja a szlovéniai Koper tengerpartjáról">
            <a:extLst>
              <a:ext uri="{FF2B5EF4-FFF2-40B4-BE49-F238E27FC236}">
                <a16:creationId xmlns:a16="http://schemas.microsoft.com/office/drawing/2014/main" id="{1139AC19-A531-9E40-E05C-FC5A9E735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050" y="540703"/>
            <a:ext cx="5905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5D24D8F-BA9D-A1B3-AB0B-15DF580C36D9}"/>
              </a:ext>
            </a:extLst>
          </p:cNvPr>
          <p:cNvSpPr txBox="1"/>
          <p:nvPr/>
        </p:nvSpPr>
        <p:spPr>
          <a:xfrm>
            <a:off x="1249680" y="3952240"/>
            <a:ext cx="287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/>
              <a:t>Kacslábú</a:t>
            </a:r>
            <a:r>
              <a:rPr lang="hu-HU" sz="2800" b="1" dirty="0"/>
              <a:t> rákok</a:t>
            </a:r>
          </a:p>
        </p:txBody>
      </p:sp>
      <p:pic>
        <p:nvPicPr>
          <p:cNvPr id="2054" name="Picture 6" descr="Közönséges tengerimakk – Wikipédia">
            <a:extLst>
              <a:ext uri="{FF2B5EF4-FFF2-40B4-BE49-F238E27FC236}">
                <a16:creationId xmlns:a16="http://schemas.microsoft.com/office/drawing/2014/main" id="{3483E30F-D3FB-A67C-86B2-EB994B032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096" y="3429000"/>
            <a:ext cx="3453454" cy="28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arwin kicsi barátja és a többiek - A fúró balánuszok titkos élete | Élet  és Tudomány">
            <a:extLst>
              <a:ext uri="{FF2B5EF4-FFF2-40B4-BE49-F238E27FC236}">
                <a16:creationId xmlns:a16="http://schemas.microsoft.com/office/drawing/2014/main" id="{ECBA10AE-4C9C-0177-FD4D-3EA7A15E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424" y="3952239"/>
            <a:ext cx="2379245" cy="23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0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ttintson az új ablakban való nagyításhoz! &#10;Click to enlarge it in a new window!">
            <a:extLst>
              <a:ext uri="{FF2B5EF4-FFF2-40B4-BE49-F238E27FC236}">
                <a16:creationId xmlns:a16="http://schemas.microsoft.com/office/drawing/2014/main" id="{4435EE78-DBEF-5311-A0D4-620C31C13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15" y="415449"/>
            <a:ext cx="5422609" cy="37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ADA551B-E8D1-CADD-1314-AF348DB80C3E}"/>
              </a:ext>
            </a:extLst>
          </p:cNvPr>
          <p:cNvSpPr txBox="1"/>
          <p:nvPr/>
        </p:nvSpPr>
        <p:spPr>
          <a:xfrm>
            <a:off x="1727200" y="4298404"/>
            <a:ext cx="271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Evezőlábú rákok</a:t>
            </a:r>
          </a:p>
        </p:txBody>
      </p:sp>
      <p:pic>
        <p:nvPicPr>
          <p:cNvPr id="1028" name="Picture 4" descr="Figure 2 from A review of rice field ostracods (Crustacea) with a checklist  of species | Semantic Scholar">
            <a:extLst>
              <a:ext uri="{FF2B5EF4-FFF2-40B4-BE49-F238E27FC236}">
                <a16:creationId xmlns:a16="http://schemas.microsoft.com/office/drawing/2014/main" id="{B2ACC521-3B71-C8D2-0146-78E6ED55A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620" y="566738"/>
            <a:ext cx="5118483" cy="37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19554A1-656A-D719-7646-30016364E8DB}"/>
              </a:ext>
            </a:extLst>
          </p:cNvPr>
          <p:cNvSpPr txBox="1"/>
          <p:nvPr/>
        </p:nvSpPr>
        <p:spPr>
          <a:xfrm>
            <a:off x="7305040" y="4560014"/>
            <a:ext cx="242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Kagylósrákok</a:t>
            </a:r>
          </a:p>
        </p:txBody>
      </p:sp>
      <p:pic>
        <p:nvPicPr>
          <p:cNvPr id="9218" name="Picture 2" descr="Species Acartia (Acartiura) clausi - Plate 49 of morphological figures">
            <a:extLst>
              <a:ext uri="{FF2B5EF4-FFF2-40B4-BE49-F238E27FC236}">
                <a16:creationId xmlns:a16="http://schemas.microsoft.com/office/drawing/2014/main" id="{CA3B5641-15B7-51B6-4B2B-F8E09AC2A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387282" y="3871099"/>
            <a:ext cx="1668186" cy="347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6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lgiumi példány">
            <a:extLst>
              <a:ext uri="{FF2B5EF4-FFF2-40B4-BE49-F238E27FC236}">
                <a16:creationId xmlns:a16="http://schemas.microsoft.com/office/drawing/2014/main" id="{04B41718-FA8E-9C7C-84AA-015E0D9E1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14" y="464184"/>
            <a:ext cx="4163007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urópai languszta">
            <a:extLst>
              <a:ext uri="{FF2B5EF4-FFF2-40B4-BE49-F238E27FC236}">
                <a16:creationId xmlns:a16="http://schemas.microsoft.com/office/drawing/2014/main" id="{8C3C2BC0-64A6-368D-12AC-ECBA8DD8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080" y="464184"/>
            <a:ext cx="45529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lnőtt példány">
            <a:extLst>
              <a:ext uri="{FF2B5EF4-FFF2-40B4-BE49-F238E27FC236}">
                <a16:creationId xmlns:a16="http://schemas.microsoft.com/office/drawing/2014/main" id="{96F4291A-A9B7-E3F1-19D0-D35FB3B0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" y="4031616"/>
            <a:ext cx="3143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laemon adspersus Rathke, 1837. Identification and photograph – Cédric...  | Download Scientific Diagram">
            <a:extLst>
              <a:ext uri="{FF2B5EF4-FFF2-40B4-BE49-F238E27FC236}">
                <a16:creationId xmlns:a16="http://schemas.microsoft.com/office/drawing/2014/main" id="{7D5F1CAD-0C09-97CA-3FB7-FB8A26E5D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329" y="4015352"/>
            <a:ext cx="336739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7CF5564-2354-484E-8B68-F04F5341D187}"/>
              </a:ext>
            </a:extLst>
          </p:cNvPr>
          <p:cNvSpPr txBox="1"/>
          <p:nvPr/>
        </p:nvSpPr>
        <p:spPr>
          <a:xfrm>
            <a:off x="8158480" y="5029200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Felsőbbrendű rákok</a:t>
            </a:r>
          </a:p>
        </p:txBody>
      </p:sp>
    </p:spTree>
    <p:extLst>
      <p:ext uri="{BB962C8B-B14F-4D97-AF65-F5344CB8AC3E}">
        <p14:creationId xmlns:p14="http://schemas.microsoft.com/office/powerpoint/2010/main" val="252577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25F81F-B657-6021-29B5-57E655EC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Kacslábú</a:t>
            </a:r>
            <a:r>
              <a:rPr lang="hu-HU" dirty="0"/>
              <a:t> rákok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3CCFD2-0A3B-0304-C1A5-8ED9053DD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257040" cy="3931920"/>
          </a:xfrm>
        </p:spPr>
        <p:txBody>
          <a:bodyPr>
            <a:normAutofit/>
          </a:bodyPr>
          <a:lstStyle/>
          <a:p>
            <a:r>
              <a:rPr lang="hu-HU" sz="2800" dirty="0"/>
              <a:t>Alakjuk változékony</a:t>
            </a:r>
          </a:p>
          <a:p>
            <a:pPr lvl="1"/>
            <a:r>
              <a:rPr lang="hu-HU" sz="2600" dirty="0"/>
              <a:t>Tágasabb elhelyezkedés → laposabb </a:t>
            </a:r>
          </a:p>
          <a:p>
            <a:pPr lvl="1"/>
            <a:r>
              <a:rPr lang="hu-HU" sz="2600" dirty="0"/>
              <a:t>Szorosan egymás mellett → magasabb </a:t>
            </a:r>
          </a:p>
          <a:p>
            <a:r>
              <a:rPr lang="hu-HU" sz="2800" dirty="0"/>
              <a:t>A </a:t>
            </a:r>
            <a:r>
              <a:rPr lang="hu-HU" sz="2800" dirty="0" err="1"/>
              <a:t>kacslábak</a:t>
            </a:r>
            <a:r>
              <a:rPr lang="hu-HU" sz="2800" dirty="0"/>
              <a:t> a légzést és a táplálékszerzést szolgálják.</a:t>
            </a:r>
          </a:p>
          <a:p>
            <a:endParaRPr lang="hu-HU" sz="2800" dirty="0"/>
          </a:p>
          <a:p>
            <a:pPr marL="0" indent="0">
              <a:buNone/>
            </a:pPr>
            <a:endParaRPr lang="hu-HU" sz="2800" dirty="0"/>
          </a:p>
        </p:txBody>
      </p:sp>
      <p:pic>
        <p:nvPicPr>
          <p:cNvPr id="6146" name="Picture 2" descr="Balanus nubilus with cirri extended">
            <a:extLst>
              <a:ext uri="{FF2B5EF4-FFF2-40B4-BE49-F238E27FC236}">
                <a16:creationId xmlns:a16="http://schemas.microsoft.com/office/drawing/2014/main" id="{646AAE5F-35CA-819C-3CBC-F6B8B690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760" y="1671320"/>
            <a:ext cx="5032069" cy="41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33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CAD945-7F48-1A64-2290-C2F499BD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50240"/>
            <a:ext cx="2432304" cy="1984214"/>
          </a:xfrm>
        </p:spPr>
        <p:txBody>
          <a:bodyPr/>
          <a:lstStyle/>
          <a:p>
            <a:r>
              <a:rPr lang="hu-HU" b="1" dirty="0"/>
              <a:t>Darwin-tengerimakk</a:t>
            </a:r>
            <a:br>
              <a:rPr lang="hu-HU" b="1" dirty="0"/>
            </a:br>
            <a:r>
              <a:rPr lang="hu-HU" dirty="0"/>
              <a:t>(</a:t>
            </a:r>
            <a:r>
              <a:rPr lang="hu-HU" sz="2400" b="0" dirty="0" err="1">
                <a:solidFill>
                  <a:srgbClr val="101418"/>
                </a:solidFill>
                <a:effectLst/>
              </a:rPr>
              <a:t>Austrominius</a:t>
            </a:r>
            <a:r>
              <a:rPr lang="hu-HU" sz="2400" b="0" dirty="0">
                <a:solidFill>
                  <a:srgbClr val="101418"/>
                </a:solidFill>
                <a:effectLst/>
              </a:rPr>
              <a:t> </a:t>
            </a:r>
            <a:r>
              <a:rPr lang="hu-HU" sz="2400" b="0" dirty="0" err="1">
                <a:solidFill>
                  <a:srgbClr val="101418"/>
                </a:solidFill>
                <a:effectLst/>
              </a:rPr>
              <a:t>modestus</a:t>
            </a:r>
            <a:r>
              <a:rPr lang="hu-HU" sz="2400" b="0" dirty="0">
                <a:solidFill>
                  <a:srgbClr val="101418"/>
                </a:solidFill>
                <a:effectLst/>
              </a:rPr>
              <a:t>)</a:t>
            </a:r>
            <a:br>
              <a:rPr lang="hu-HU" sz="2400" b="0" dirty="0">
                <a:solidFill>
                  <a:srgbClr val="101418"/>
                </a:solidFill>
                <a:effectLst/>
              </a:rPr>
            </a:br>
            <a:endParaRPr lang="hu-HU" sz="2400" b="1" dirty="0"/>
          </a:p>
        </p:txBody>
      </p:sp>
      <p:sp>
        <p:nvSpPr>
          <p:cNvPr id="6" name="Kép helye 5">
            <a:extLst>
              <a:ext uri="{FF2B5EF4-FFF2-40B4-BE49-F238E27FC236}">
                <a16:creationId xmlns:a16="http://schemas.microsoft.com/office/drawing/2014/main" id="{C6530568-5690-5E2C-0E4A-78E2320F08A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100" name="Picture 4" descr="Category:Elminius modestus - Wikimedia Commons">
            <a:extLst>
              <a:ext uri="{FF2B5EF4-FFF2-40B4-BE49-F238E27FC236}">
                <a16:creationId xmlns:a16="http://schemas.microsoft.com/office/drawing/2014/main" id="{ECD3E210-7F8F-4505-4A6F-E6045E9A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79" y="237744"/>
            <a:ext cx="8095394" cy="63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eghatározatlan">
            <a:extLst>
              <a:ext uri="{FF2B5EF4-FFF2-40B4-BE49-F238E27FC236}">
                <a16:creationId xmlns:a16="http://schemas.microsoft.com/office/drawing/2014/main" id="{6761773E-1E4E-BA0D-3989-A3066568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2002" y="2634455"/>
            <a:ext cx="2506701" cy="17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963D88C-ABC3-5D6D-A1A3-BCBE25A24F09}"/>
              </a:ext>
            </a:extLst>
          </p:cNvPr>
          <p:cNvSpPr txBox="1"/>
          <p:nvPr/>
        </p:nvSpPr>
        <p:spPr>
          <a:xfrm>
            <a:off x="9405112" y="4523462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(lárva állapotban)</a:t>
            </a:r>
          </a:p>
        </p:txBody>
      </p:sp>
    </p:spTree>
    <p:extLst>
      <p:ext uri="{BB962C8B-B14F-4D97-AF65-F5344CB8AC3E}">
        <p14:creationId xmlns:p14="http://schemas.microsoft.com/office/powerpoint/2010/main" val="312248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BE13B4-6162-0EBD-D52C-9AFB9AD4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21" y="1432560"/>
            <a:ext cx="2666999" cy="3078480"/>
          </a:xfrm>
        </p:spPr>
        <p:txBody>
          <a:bodyPr/>
          <a:lstStyle/>
          <a:p>
            <a:r>
              <a:rPr lang="hu-HU" b="1" dirty="0" err="1"/>
              <a:t>Poli</a:t>
            </a:r>
            <a:r>
              <a:rPr lang="hu-HU" b="1" dirty="0"/>
              <a:t> csillagkagylója/csillagos tengerimakk</a:t>
            </a:r>
            <a:br>
              <a:rPr lang="hu-HU" b="1" dirty="0"/>
            </a:br>
            <a:r>
              <a:rPr lang="hu-HU" dirty="0"/>
              <a:t>(</a:t>
            </a:r>
            <a:r>
              <a:rPr lang="hu-HU" dirty="0" err="1"/>
              <a:t>Chthamalus</a:t>
            </a:r>
            <a:r>
              <a:rPr lang="hu-HU" dirty="0"/>
              <a:t> </a:t>
            </a:r>
            <a:r>
              <a:rPr lang="hu-HU" dirty="0" err="1"/>
              <a:t>stellatus</a:t>
            </a:r>
            <a:r>
              <a:rPr lang="hu-HU" dirty="0"/>
              <a:t>)</a:t>
            </a:r>
            <a:endParaRPr lang="hu-HU" b="1" dirty="0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8D86611-7142-FA2E-08D8-94E6FFE60F8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6" name="Picture 4" descr="Poli's stellate barnacle - Chthamalus stellatus - Observation.org">
            <a:extLst>
              <a:ext uri="{FF2B5EF4-FFF2-40B4-BE49-F238E27FC236}">
                <a16:creationId xmlns:a16="http://schemas.microsoft.com/office/drawing/2014/main" id="{B9426D70-DC73-36C2-9DDE-554CDDAA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237744"/>
            <a:ext cx="8510016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6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5F7839-E7DF-71B4-EE7B-9B1AB4197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5280" y="2770632"/>
            <a:ext cx="2432304" cy="1316736"/>
          </a:xfrm>
        </p:spPr>
        <p:txBody>
          <a:bodyPr/>
          <a:lstStyle/>
          <a:p>
            <a:r>
              <a:rPr lang="hu-HU" b="1" dirty="0"/>
              <a:t>Likacsos tengerimakk</a:t>
            </a:r>
            <a:br>
              <a:rPr lang="hu-HU" b="1" dirty="0"/>
            </a:br>
            <a:r>
              <a:rPr lang="hu-HU" dirty="0"/>
              <a:t>(</a:t>
            </a:r>
            <a:r>
              <a:rPr lang="hu-HU" dirty="0" err="1"/>
              <a:t>Perforatus</a:t>
            </a:r>
            <a:r>
              <a:rPr lang="hu-HU" dirty="0"/>
              <a:t> </a:t>
            </a:r>
            <a:r>
              <a:rPr lang="hu-HU" dirty="0" err="1"/>
              <a:t>perforatus</a:t>
            </a:r>
            <a:r>
              <a:rPr lang="hu-HU" dirty="0"/>
              <a:t>)</a:t>
            </a:r>
            <a:endParaRPr lang="hu-HU" b="1" dirty="0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07F71DD-1762-C39D-E845-E20BA74634E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meghatározatlan">
            <a:extLst>
              <a:ext uri="{FF2B5EF4-FFF2-40B4-BE49-F238E27FC236}">
                <a16:creationId xmlns:a16="http://schemas.microsoft.com/office/drawing/2014/main" id="{A6FBED59-18D2-0971-D1A1-232DABE91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74" y="237744"/>
            <a:ext cx="7035801" cy="638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03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zappa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TM03457510[[fn=Szappan]]</Template>
  <TotalTime>575</TotalTime>
  <Words>348</Words>
  <Application>Microsoft Office PowerPoint</Application>
  <PresentationFormat>Szélesvásznú</PresentationFormat>
  <Paragraphs>72</Paragraphs>
  <Slides>24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8" baseType="lpstr">
      <vt:lpstr>Courier New</vt:lpstr>
      <vt:lpstr>Garamond</vt:lpstr>
      <vt:lpstr>Times New Roman</vt:lpstr>
      <vt:lpstr>Szappan</vt:lpstr>
      <vt:lpstr>Vízi ízeltlábúak</vt:lpstr>
      <vt:lpstr>Akvatikus és szemiakvatikus ízeltlábú csoportok</vt:lpstr>
      <vt:lpstr>PowerPoint-bemutató</vt:lpstr>
      <vt:lpstr>PowerPoint-bemutató</vt:lpstr>
      <vt:lpstr>PowerPoint-bemutató</vt:lpstr>
      <vt:lpstr>Kacslábú rákok</vt:lpstr>
      <vt:lpstr>Darwin-tengerimakk (Austrominius modestus) </vt:lpstr>
      <vt:lpstr>Poli csillagkagylója/csillagos tengerimakk (Chthamalus stellatus)</vt:lpstr>
      <vt:lpstr>Likacsos tengerimakk (Perforatus perforatus)</vt:lpstr>
      <vt:lpstr>Közönséges kacsakagyló (Lepas anatifera)</vt:lpstr>
      <vt:lpstr>Evezőlábú rákok</vt:lpstr>
      <vt:lpstr>Acartia clausi („Claus-féle acartia”)</vt:lpstr>
      <vt:lpstr>Tigriopus brevicornis </vt:lpstr>
      <vt:lpstr>Pseudodiaptomus marinus</vt:lpstr>
      <vt:lpstr>Kagylósrákok</vt:lpstr>
      <vt:lpstr>Conchoecia magna</vt:lpstr>
      <vt:lpstr>Proceroecia procera </vt:lpstr>
      <vt:lpstr>Felsőbbrendű rákok</vt:lpstr>
      <vt:lpstr>Európai languszta (Palinurus elephas)</vt:lpstr>
      <vt:lpstr>Európai homár (Homarus gammarus)</vt:lpstr>
      <vt:lpstr>Ostoros garnéla (Palaemon adspersus)</vt:lpstr>
      <vt:lpstr>Remeterák (Pagurus bernhardus) </vt:lpstr>
      <vt:lpstr>Források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Petra Johanidesz</dc:creator>
  <cp:lastModifiedBy>Sebő Péter</cp:lastModifiedBy>
  <cp:revision>5</cp:revision>
  <dcterms:created xsi:type="dcterms:W3CDTF">2026-04-10T08:48:37Z</dcterms:created>
  <dcterms:modified xsi:type="dcterms:W3CDTF">2026-05-31T19:21:37Z</dcterms:modified>
</cp:coreProperties>
</file>