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9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74" r:id="rId12"/>
    <p:sldId id="275" r:id="rId13"/>
    <p:sldId id="268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38A8A-18AB-4CCD-8D2A-B94F02673DEA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4C62B-3DE5-4F1E-862E-713C23529F4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99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C8DFF2-44A5-DA62-7A3B-04C0F71A5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5932FDD-EB4F-C6A8-1336-4F26F3462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6CBD42-9450-DE3F-0F91-55FC3B4C4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FEDDAA-413F-376C-5F50-933F368D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553A928-B799-D044-7D82-0CC7120E3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18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A3F30B-D5FC-2A20-56B7-DA247C13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BDA9C376-1249-6343-8A4A-412B129F1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208A90-3E7A-B1A6-2DD2-A0673EA3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876A38-D935-317F-C31E-28D4B981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655A53-BAE2-DC86-59F0-09F8FED9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8371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EC3D7BB-4AE5-6E8A-0414-BCB3C45FE5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F4254CB-2972-1853-8238-FD27FCF12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9D866C3-D4EA-1CCB-73B5-16CAB3B7F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088AAE-92B5-5140-2411-064B279EA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A40CD4-4D58-D9F6-F61B-20FAE0909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C055B4-42B0-EF7B-01F2-A22E13315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DBDF6C-20FE-422A-E263-198EFA25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7B4686F-C62A-74FD-38D8-FA365714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A40D385-61B1-B9F2-584D-BFFA436C6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004C821-F3B7-660A-212B-78747AEE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701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D48C74-9119-B754-59E4-DE140E68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AF03092C-B83E-88EE-F700-887DB422B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5EF3D90-CEF0-2A9C-EF73-E661F2E5B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0CE735-E447-B103-416B-1D0858F8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B05EB9-7C15-214E-0C16-FC8992A7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958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DC5798-F7D3-C743-89FE-F113A2F8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D46DF4-2327-3011-8481-1670578B6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EFE060F-5849-8113-F16C-F9002A55F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8E44498-41BF-DE64-2FBE-E95D0F83C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CAD46EC-CA2A-D39B-DAE5-B82A256C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23214A4-3BB5-D370-95F0-7ED876F5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64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B781EA-512D-50C1-EB66-BE20F8FBB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18600E6-8B5E-F6DF-97A0-39A573A6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61EE8B-FA6C-D56B-75B6-4101E458F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15BB767-896F-CBEC-7C11-6F2F65F35E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5FE4610-3CAC-BAA5-B8DE-8A1FE9CDC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443E548-F0A8-F0F9-7DC3-022F5A35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3BF0CB-533A-4BB7-AEEB-F1857CAA4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2FE3CEB4-F0F7-B62B-0AC0-CB2837A5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0078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78D4C0-DAE2-249A-D46D-F09C13463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96D10DF-00E3-06F1-294F-F8F248C5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FAAE1D7-C76B-BD16-FFB1-B99B69E2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BC4E18E-303F-A5F9-ABA9-2B4473B04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912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58D724B-9EFB-93F2-B48E-D80DD309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F43F0F97-E173-D961-83E5-35F5DA075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23B519C-1C1E-64DD-42AB-8ADAE735C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3907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E20712-6C1C-4E65-FF34-628AA6D52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A1B00C-0E55-BA67-FBD3-C69455C3B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5E99509-4411-0D59-FBAD-94E1CBA745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62E679D-6040-2414-85F1-907CF5463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4314EB4-ED67-F1C2-FFD5-9020B0AB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F786E4B-5FEA-B2E0-FF81-E76E26C1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954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E664DB-B86E-3325-81AC-CA9B9D724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7F8E1B4A-618E-B76B-E9BE-E083B1489D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48AD3FB-B147-4D2C-1FA7-C7CA316D9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9E6E118-47D6-D00B-57CC-54B37F8F1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768BB97-BC79-FEC5-2CFF-B792E8CCE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820D8A5-6698-7EBA-23B3-4412B50E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566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F8B8505-1157-1B66-B3B4-91BD2D2C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A545D4C-E084-E440-D3D3-9E7B036C1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2BBCDE1-BB10-3B2C-B68F-F94A8F20B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1D4F-CDE7-47DB-9EAC-13E4415E6024}" type="datetimeFigureOut">
              <a:rPr lang="hu-HU" smtClean="0"/>
              <a:t>2026. 05. 31.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A1B5378-277D-7033-B419-02CF33FF9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81ED18-6830-BEB3-F245-E782F1BC6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BA44-DEA1-42C2-ACBE-962E874CF2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2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png"/><Relationship Id="rId7" Type="http://schemas.openxmlformats.org/officeDocument/2006/relationships/image" Target="../media/image52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0D93EDB5-7E24-E0A2-45C6-0A8F2FB092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40" y="-951746"/>
            <a:ext cx="12435840" cy="932688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C53ED28-6676-8BF1-9A5F-4FE253C5E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733" y="1214437"/>
            <a:ext cx="10072970" cy="3387707"/>
          </a:xfrm>
        </p:spPr>
        <p:txBody>
          <a:bodyPr>
            <a:noAutofit/>
          </a:bodyPr>
          <a:lstStyle/>
          <a:p>
            <a:r>
              <a:rPr lang="hu-HU" sz="10600" dirty="0">
                <a:latin typeface="Algerian" panose="04020705040A02060702" pitchFamily="82" charset="0"/>
              </a:rPr>
              <a:t>Tengeri puhatestűek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785FB50-EC62-E3E6-F896-AA0449EFA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7405"/>
            <a:ext cx="9144000" cy="1655762"/>
          </a:xfrm>
        </p:spPr>
        <p:txBody>
          <a:bodyPr/>
          <a:lstStyle/>
          <a:p>
            <a:r>
              <a:rPr lang="hu-HU" i="1" dirty="0"/>
              <a:t>Mike Júlia előadása</a:t>
            </a:r>
          </a:p>
        </p:txBody>
      </p:sp>
    </p:spTree>
    <p:extLst>
      <p:ext uri="{BB962C8B-B14F-4D97-AF65-F5344CB8AC3E}">
        <p14:creationId xmlns:p14="http://schemas.microsoft.com/office/powerpoint/2010/main" val="193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4C1EEE-A993-A8C8-4E98-46D5C62AF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7AFB4EB5-6412-5E97-5CCC-38373F37F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-420053"/>
            <a:ext cx="10782300" cy="727805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7000"/>
              </a:srgbClr>
            </a:out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F1F97EE-3AD9-0639-FF70-B7C26421D8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920" y="0"/>
            <a:ext cx="5601960" cy="6858000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910F832-F333-0FF0-9339-11E02E073358}"/>
              </a:ext>
            </a:extLst>
          </p:cNvPr>
          <p:cNvSpPr txBox="1"/>
          <p:nvPr/>
        </p:nvSpPr>
        <p:spPr>
          <a:xfrm>
            <a:off x="5512073" y="211015"/>
            <a:ext cx="3898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latin typeface="Algerian" panose="04020705040A02060702" pitchFamily="82" charset="0"/>
              </a:rPr>
              <a:t>Nagy sonkakagyló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43DDE6E-0A0E-3B3A-0046-99ACF7D08746}"/>
              </a:ext>
            </a:extLst>
          </p:cNvPr>
          <p:cNvSpPr txBox="1"/>
          <p:nvPr/>
        </p:nvSpPr>
        <p:spPr>
          <a:xfrm>
            <a:off x="10152192" y="211014"/>
            <a:ext cx="2160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err="1">
                <a:latin typeface="Algerian" panose="04020705040A02060702" pitchFamily="82" charset="0"/>
              </a:rPr>
              <a:t>Pinna</a:t>
            </a:r>
            <a:r>
              <a:rPr lang="hu-HU" sz="4000" dirty="0">
                <a:latin typeface="Algerian" panose="04020705040A02060702" pitchFamily="82" charset="0"/>
              </a:rPr>
              <a:t> nobilis</a:t>
            </a:r>
          </a:p>
        </p:txBody>
      </p:sp>
    </p:spTree>
    <p:extLst>
      <p:ext uri="{BB962C8B-B14F-4D97-AF65-F5344CB8AC3E}">
        <p14:creationId xmlns:p14="http://schemas.microsoft.com/office/powerpoint/2010/main" val="183956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F7E3B4EC-A49C-057D-5CC6-3C6C5D5D31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0E30CBAB-A825-461C-F1B9-FB7065509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707" y="230913"/>
            <a:ext cx="4762500" cy="3571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A6A2812-9AB4-298C-53B8-AEB6F8E25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0634" y="2383416"/>
            <a:ext cx="3313044" cy="2484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77618A0-1BF9-9FF9-4796-937CBE42DB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157" y="3625807"/>
            <a:ext cx="2915477" cy="30758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F36C8B98-9908-733F-B739-D5703EC50E81}"/>
              </a:ext>
            </a:extLst>
          </p:cNvPr>
          <p:cNvSpPr txBox="1"/>
          <p:nvPr/>
        </p:nvSpPr>
        <p:spPr>
          <a:xfrm>
            <a:off x="328793" y="393615"/>
            <a:ext cx="41951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Algerian" panose="04020705040A02060702" pitchFamily="82" charset="0"/>
              </a:rPr>
              <a:t>Ásólábúak– </a:t>
            </a:r>
            <a:r>
              <a:rPr lang="hu-HU" sz="4400" dirty="0" err="1">
                <a:solidFill>
                  <a:schemeClr val="bg1"/>
                </a:solidFill>
                <a:latin typeface="Algerian" panose="04020705040A02060702" pitchFamily="82" charset="0"/>
              </a:rPr>
              <a:t>Classis</a:t>
            </a:r>
            <a:r>
              <a:rPr lang="hu-HU" sz="44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latin typeface="Algerian" panose="04020705040A02060702" pitchFamily="82" charset="0"/>
              </a:rPr>
              <a:t>Scaphopoda</a:t>
            </a:r>
            <a:endParaRPr lang="hu-HU" sz="4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3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8FA750C2-4E56-8EEA-BCF0-89D3968BD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974" y="-1446161"/>
            <a:ext cx="13097147" cy="94030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13383B67-60CF-832A-6B10-5C054CE29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02" y="990502"/>
            <a:ext cx="4762500" cy="31908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492D855-87AE-15EA-E871-B51C1AA71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611" y="2585940"/>
            <a:ext cx="4589780" cy="42930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7506FFB-2A4C-D8E7-A4D7-35E0481E07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8832" y="4533265"/>
            <a:ext cx="4600575" cy="203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45BF3C41-A1E7-F1CE-6048-43DCD11222F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690" y="14393"/>
            <a:ext cx="3810000" cy="2857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A97CF618-AD6D-1CEF-3327-F2D9A0315B8D}"/>
              </a:ext>
            </a:extLst>
          </p:cNvPr>
          <p:cNvSpPr txBox="1"/>
          <p:nvPr/>
        </p:nvSpPr>
        <p:spPr>
          <a:xfrm>
            <a:off x="8507144" y="0"/>
            <a:ext cx="29067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solidFill>
                  <a:schemeClr val="bg1"/>
                </a:solidFill>
                <a:latin typeface="Algerian" panose="04020705040A02060702" pitchFamily="82" charset="0"/>
              </a:rPr>
              <a:t>Antalis</a:t>
            </a:r>
            <a:r>
              <a:rPr lang="hu-HU" sz="44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4400" dirty="0" err="1">
                <a:solidFill>
                  <a:schemeClr val="bg1"/>
                </a:solidFill>
                <a:latin typeface="Algerian" panose="04020705040A02060702" pitchFamily="82" charset="0"/>
              </a:rPr>
              <a:t>vulgaris</a:t>
            </a:r>
            <a:endParaRPr lang="hu-HU" sz="4400" dirty="0">
              <a:solidFill>
                <a:schemeClr val="bg1"/>
              </a:solidFill>
              <a:latin typeface="Algerian" panose="04020705040A02060702" pitchFamily="82" charset="0"/>
            </a:endParaRPr>
          </a:p>
          <a:p>
            <a:endParaRPr lang="hu-HU" dirty="0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96FF892F-E4A9-AE17-62EA-9777D7B0D1A9}"/>
              </a:ext>
            </a:extLst>
          </p:cNvPr>
          <p:cNvSpPr txBox="1"/>
          <p:nvPr/>
        </p:nvSpPr>
        <p:spPr>
          <a:xfrm>
            <a:off x="8507144" y="1322350"/>
            <a:ext cx="4240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Algerian" panose="04020705040A02060702" pitchFamily="82" charset="0"/>
              </a:rPr>
              <a:t>Közönséges agyarcsiga</a:t>
            </a:r>
          </a:p>
        </p:txBody>
      </p:sp>
    </p:spTree>
    <p:extLst>
      <p:ext uri="{BB962C8B-B14F-4D97-AF65-F5344CB8AC3E}">
        <p14:creationId xmlns:p14="http://schemas.microsoft.com/office/powerpoint/2010/main" val="108777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AF8B71-3E8B-195F-B09A-343553685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EFE5C621-9D86-0627-8D1F-07E349149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9279"/>
            <a:ext cx="12192000" cy="80391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D6D7302-D77D-59C2-9833-61274C136E88}"/>
              </a:ext>
            </a:extLst>
          </p:cNvPr>
          <p:cNvSpPr txBox="1"/>
          <p:nvPr/>
        </p:nvSpPr>
        <p:spPr>
          <a:xfrm>
            <a:off x="1417320" y="5318760"/>
            <a:ext cx="10104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bg1"/>
                </a:solidFill>
                <a:latin typeface="Algerian" panose="04020705040A02060702" pitchFamily="82" charset="0"/>
              </a:rPr>
              <a:t>Lábasfejűek osztálya – </a:t>
            </a:r>
            <a:r>
              <a:rPr lang="hu-HU" sz="5400" dirty="0" err="1">
                <a:solidFill>
                  <a:schemeClr val="bg1"/>
                </a:solidFill>
                <a:latin typeface="Algerian" panose="04020705040A02060702" pitchFamily="82" charset="0"/>
              </a:rPr>
              <a:t>Classis</a:t>
            </a:r>
            <a:r>
              <a:rPr lang="hu-HU" sz="54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5400" dirty="0" err="1">
                <a:solidFill>
                  <a:schemeClr val="bg1"/>
                </a:solidFill>
                <a:latin typeface="Algerian" panose="04020705040A02060702" pitchFamily="82" charset="0"/>
              </a:rPr>
              <a:t>Cephalopoda</a:t>
            </a:r>
            <a:endParaRPr lang="hu-HU" sz="5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D2C57B2-1132-74EB-AA66-4D9394E785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6889" y="0"/>
            <a:ext cx="4047963" cy="27038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425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>
            <a:extLst>
              <a:ext uri="{FF2B5EF4-FFF2-40B4-BE49-F238E27FC236}">
                <a16:creationId xmlns:a16="http://schemas.microsoft.com/office/drawing/2014/main" id="{6CFBC5C5-E011-4F15-A787-47B9DB99E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5864" y="3293"/>
            <a:ext cx="12197864" cy="6854707"/>
          </a:xfrm>
          <a:prstGeom prst="rect">
            <a:avLst/>
          </a:prstGeom>
          <a:scene3d>
            <a:camera prst="orthographicFront">
              <a:rot lat="10800000" lon="0" rev="0"/>
            </a:camera>
            <a:lightRig rig="threePt" dir="t"/>
          </a:scene3d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D15A1914-7FDE-4C87-2EC3-87B0AEAC4B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" y="2519826"/>
            <a:ext cx="5337841" cy="4003381"/>
          </a:xfrm>
          <a:prstGeom prst="round2DiagRect">
            <a:avLst>
              <a:gd name="adj1" fmla="val 16667"/>
              <a:gd name="adj2" fmla="val 5000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9E34AC9F-A161-FF58-CB17-06A12BB0700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320" y="2681677"/>
            <a:ext cx="4430424" cy="22772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966ED6A6-F974-59B6-A89C-9CB817489D69}"/>
              </a:ext>
            </a:extLst>
          </p:cNvPr>
          <p:cNvSpPr txBox="1"/>
          <p:nvPr/>
        </p:nvSpPr>
        <p:spPr>
          <a:xfrm>
            <a:off x="162560" y="659316"/>
            <a:ext cx="523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latin typeface="Algerian" panose="04020705040A02060702" pitchFamily="82" charset="0"/>
              </a:rPr>
              <a:t>Közönséges kalmár</a:t>
            </a: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AF7BAFC0-084D-53BA-B610-EB1B72411801}"/>
              </a:ext>
            </a:extLst>
          </p:cNvPr>
          <p:cNvSpPr txBox="1"/>
          <p:nvPr/>
        </p:nvSpPr>
        <p:spPr>
          <a:xfrm>
            <a:off x="5538771" y="6167038"/>
            <a:ext cx="5709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latin typeface="Algerian" panose="04020705040A02060702" pitchFamily="82" charset="0"/>
              </a:rPr>
              <a:t>Loligo</a:t>
            </a:r>
            <a:r>
              <a:rPr lang="hu-HU" sz="4400" dirty="0">
                <a:latin typeface="Algerian" panose="04020705040A02060702" pitchFamily="82" charset="0"/>
              </a:rPr>
              <a:t> </a:t>
            </a:r>
            <a:r>
              <a:rPr lang="hu-HU" sz="4400" dirty="0" err="1">
                <a:latin typeface="Algerian" panose="04020705040A02060702" pitchFamily="82" charset="0"/>
              </a:rPr>
              <a:t>vulgaris</a:t>
            </a:r>
            <a:endParaRPr lang="hu-HU" sz="4400" dirty="0">
              <a:latin typeface="Algerian" panose="04020705040A02060702" pitchFamily="82" charset="0"/>
            </a:endParaRP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9DFDDE75-6BC3-A4DB-0AD8-4CC564F2BED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7917" y="245356"/>
            <a:ext cx="5337842" cy="32950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B26DFA15-D328-ABA2-C1D5-9D884F472DC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961" y="3540417"/>
            <a:ext cx="3606800" cy="2705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32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58F24D06-1E1C-D1C2-9B3E-F83BA121C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3849" y="-57149"/>
            <a:ext cx="12492285" cy="7026909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CA1DD9C-CE11-6F5E-85C7-D72AC0BF94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1920" y="4897120"/>
            <a:ext cx="1402080" cy="158496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6CADE10-89C9-3CE5-A029-89B797F301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755" y="3569661"/>
            <a:ext cx="3252788" cy="329565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1B4161AE-5D7B-A321-EDBA-A6196A71B95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437" y="119702"/>
            <a:ext cx="3065603" cy="204373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C067CCC8-3709-249D-D1A1-0058082AC07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4012" y="375920"/>
            <a:ext cx="3556628" cy="3742436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2C7AD946-F65F-C963-B9FC-5C23E381F17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297" y="4152104"/>
            <a:ext cx="1862946" cy="2705896"/>
          </a:xfrm>
          <a:prstGeom prst="rect">
            <a:avLst/>
          </a:prstGeom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3E6512A0-16FD-8386-4AB9-31C908D1979C}"/>
              </a:ext>
            </a:extLst>
          </p:cNvPr>
          <p:cNvSpPr txBox="1"/>
          <p:nvPr/>
        </p:nvSpPr>
        <p:spPr>
          <a:xfrm>
            <a:off x="113540" y="253028"/>
            <a:ext cx="4013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latin typeface="Algerian" panose="04020705040A02060702" pitchFamily="82" charset="0"/>
              </a:rPr>
              <a:t>Octopus</a:t>
            </a:r>
            <a:r>
              <a:rPr lang="hu-HU" sz="4400" dirty="0">
                <a:latin typeface="Algerian" panose="04020705040A02060702" pitchFamily="82" charset="0"/>
              </a:rPr>
              <a:t> </a:t>
            </a:r>
            <a:r>
              <a:rPr lang="hu-HU" sz="4400" dirty="0" err="1">
                <a:latin typeface="Algerian" panose="04020705040A02060702" pitchFamily="82" charset="0"/>
              </a:rPr>
              <a:t>vulgaris</a:t>
            </a:r>
            <a:endParaRPr lang="hu-HU" sz="4400" dirty="0">
              <a:latin typeface="Algerian" panose="04020705040A02060702" pitchFamily="82" charset="0"/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78F954BD-EB8D-C906-E7E2-E07B4E8C828D}"/>
              </a:ext>
            </a:extLst>
          </p:cNvPr>
          <p:cNvSpPr txBox="1"/>
          <p:nvPr/>
        </p:nvSpPr>
        <p:spPr>
          <a:xfrm>
            <a:off x="3426637" y="5579090"/>
            <a:ext cx="4624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Algerian" panose="04020705040A02060702" pitchFamily="82" charset="0"/>
              </a:rPr>
              <a:t>Közönséges polip</a:t>
            </a: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40A5ACDA-A288-4FB9-1A68-B946173CF8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7755" y="1699578"/>
            <a:ext cx="2480524" cy="18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3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BDB44699-2BBB-BE73-FF6A-EC8C0A4D38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1759" y="-796431"/>
            <a:ext cx="12385040" cy="8471711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B58034F-46CC-9A16-32D7-889518FFEED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916931" cy="3073082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E40FCD41-D381-320B-1C2D-B3C2E82C1F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375" y="2851672"/>
            <a:ext cx="5407025" cy="381095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124FC997-168B-7A16-5BAD-DF48B73E51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468" y="-149543"/>
            <a:ext cx="5806440" cy="435483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67235390-4A62-2575-7820-993CCACF6E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8335" y="3912870"/>
            <a:ext cx="3923665" cy="2938610"/>
          </a:xfrm>
          <a:prstGeom prst="rect">
            <a:avLst/>
          </a:prstGeom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045A99D3-492B-6545-D498-2F0D29A71244}"/>
              </a:ext>
            </a:extLst>
          </p:cNvPr>
          <p:cNvSpPr txBox="1"/>
          <p:nvPr/>
        </p:nvSpPr>
        <p:spPr>
          <a:xfrm>
            <a:off x="0" y="4157774"/>
            <a:ext cx="2857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  <a:latin typeface="Algerian" panose="04020705040A02060702" pitchFamily="82" charset="0"/>
              </a:rPr>
              <a:t>Szürke pézsma-polip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E93FE5D-8EA3-0EE9-EDE4-1310BA1A60AA}"/>
              </a:ext>
            </a:extLst>
          </p:cNvPr>
          <p:cNvSpPr txBox="1"/>
          <p:nvPr/>
        </p:nvSpPr>
        <p:spPr>
          <a:xfrm>
            <a:off x="8727688" y="2466320"/>
            <a:ext cx="28586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latin typeface="Algerian" panose="04020705040A02060702" pitchFamily="82" charset="0"/>
              </a:rPr>
              <a:t>Eledone</a:t>
            </a:r>
            <a:r>
              <a:rPr lang="hu-HU" sz="4400" dirty="0">
                <a:latin typeface="Algerian" panose="04020705040A02060702" pitchFamily="82" charset="0"/>
              </a:rPr>
              <a:t> </a:t>
            </a:r>
            <a:r>
              <a:rPr lang="hu-HU" sz="4400" dirty="0" err="1">
                <a:latin typeface="Algerian" panose="04020705040A02060702" pitchFamily="82" charset="0"/>
              </a:rPr>
              <a:t>cirrhosa</a:t>
            </a:r>
            <a:endParaRPr lang="hu-HU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0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67CC9A5B-C7C5-82B3-B138-5A5D83778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1015" y="-636984"/>
            <a:ext cx="12403015" cy="827271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D33A1F2-E790-6C0E-5CE7-9DC0488B6C8A}"/>
              </a:ext>
            </a:extLst>
          </p:cNvPr>
          <p:cNvSpPr txBox="1"/>
          <p:nvPr/>
        </p:nvSpPr>
        <p:spPr>
          <a:xfrm>
            <a:off x="548640" y="0"/>
            <a:ext cx="386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solidFill>
                  <a:schemeClr val="bg1"/>
                </a:solidFill>
                <a:latin typeface="Algerian" panose="04020705040A02060702" pitchFamily="82" charset="0"/>
              </a:rPr>
              <a:t>Köszi a figyelmet!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3D24CD65-1769-7DEA-9B3B-6A5AC74C1CED}"/>
              </a:ext>
            </a:extLst>
          </p:cNvPr>
          <p:cNvSpPr txBox="1"/>
          <p:nvPr/>
        </p:nvSpPr>
        <p:spPr>
          <a:xfrm>
            <a:off x="9250680" y="5232400"/>
            <a:ext cx="2748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Integető pézsmapolip</a:t>
            </a:r>
          </a:p>
        </p:txBody>
      </p: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60546EEB-5BCC-0E4F-93E3-941418118908}"/>
              </a:ext>
            </a:extLst>
          </p:cNvPr>
          <p:cNvCxnSpPr>
            <a:cxnSpLocks/>
          </p:cNvCxnSpPr>
          <p:nvPr/>
        </p:nvCxnSpPr>
        <p:spPr>
          <a:xfrm flipH="1" flipV="1">
            <a:off x="9448800" y="4641122"/>
            <a:ext cx="609600" cy="66239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979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A610165D-3ABF-39C6-3E0C-E32BC0D138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4463" y="-1431348"/>
            <a:ext cx="12576464" cy="943234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C520B5EE-5FFC-FA84-AB43-1D7995BE65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09" y="213435"/>
            <a:ext cx="7148945" cy="4767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E6EE85B-375C-BC6D-24C3-19E643B1BF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28" y="3153641"/>
            <a:ext cx="4226756" cy="3490924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ED71250C-F865-5624-F635-7D9333899ED5}"/>
              </a:ext>
            </a:extLst>
          </p:cNvPr>
          <p:cNvSpPr txBox="1"/>
          <p:nvPr/>
        </p:nvSpPr>
        <p:spPr>
          <a:xfrm>
            <a:off x="5444836" y="282632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71A4386C-F264-A784-8B2A-813368AEB318}"/>
              </a:ext>
            </a:extLst>
          </p:cNvPr>
          <p:cNvSpPr txBox="1"/>
          <p:nvPr/>
        </p:nvSpPr>
        <p:spPr>
          <a:xfrm>
            <a:off x="103909" y="288965"/>
            <a:ext cx="44005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Algerian" panose="04020705040A02060702" pitchFamily="82" charset="0"/>
              </a:rPr>
              <a:t>Bogárcsigák vagy cserepeshéjúak osztálya 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D5A786E-9A22-4E53-D98F-85FEF0AFB331}"/>
              </a:ext>
            </a:extLst>
          </p:cNvPr>
          <p:cNvSpPr txBox="1"/>
          <p:nvPr/>
        </p:nvSpPr>
        <p:spPr>
          <a:xfrm>
            <a:off x="5250764" y="5444236"/>
            <a:ext cx="4309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err="1">
                <a:solidFill>
                  <a:schemeClr val="bg1"/>
                </a:solidFill>
                <a:latin typeface="Algerian" panose="04020705040A02060702" pitchFamily="82" charset="0"/>
              </a:rPr>
              <a:t>Classis</a:t>
            </a:r>
            <a:r>
              <a:rPr lang="hu-HU" sz="36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Algerian" panose="04020705040A02060702" pitchFamily="82" charset="0"/>
              </a:rPr>
              <a:t>Polyplacophora</a:t>
            </a:r>
            <a:endParaRPr lang="hu-HU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D63A146E-733A-D42F-CA5E-E2F4D75565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0756" y="3367076"/>
            <a:ext cx="2462069" cy="3538303"/>
          </a:xfrm>
          <a:prstGeom prst="rect">
            <a:avLst/>
          </a:prstGeom>
          <a:ln w="190500" cap="sq">
            <a:solidFill>
              <a:schemeClr val="tx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CBCBFA9C-4E0F-5FF9-E6EE-135F1E4E699A}"/>
              </a:ext>
            </a:extLst>
          </p:cNvPr>
          <p:cNvSpPr txBox="1"/>
          <p:nvPr/>
        </p:nvSpPr>
        <p:spPr>
          <a:xfrm>
            <a:off x="9786504" y="6441260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Csillókoszorús lárva</a:t>
            </a:r>
          </a:p>
        </p:txBody>
      </p:sp>
    </p:spTree>
    <p:extLst>
      <p:ext uri="{BB962C8B-B14F-4D97-AF65-F5344CB8AC3E}">
        <p14:creationId xmlns:p14="http://schemas.microsoft.com/office/powerpoint/2010/main" val="4221937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C8D012F1-0E0A-63FE-222B-47BA8195F411}"/>
              </a:ext>
            </a:extLst>
          </p:cNvPr>
          <p:cNvSpPr txBox="1"/>
          <p:nvPr/>
        </p:nvSpPr>
        <p:spPr>
          <a:xfrm>
            <a:off x="242297" y="2644170"/>
            <a:ext cx="1085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solidFill>
                  <a:schemeClr val="bg1"/>
                </a:solidFill>
                <a:latin typeface="Algerian" panose="04020705040A02060702" pitchFamily="82" charset="0"/>
              </a:rPr>
              <a:t>Csigák osztálya-</a:t>
            </a:r>
            <a:r>
              <a:rPr lang="hu-HU" sz="4800" dirty="0">
                <a:latin typeface="Algerian" panose="04020705040A02060702" pitchFamily="82" charset="0"/>
              </a:rPr>
              <a:t> </a:t>
            </a:r>
            <a:r>
              <a:rPr lang="hu-HU" sz="4800" dirty="0" err="1">
                <a:solidFill>
                  <a:schemeClr val="bg1"/>
                </a:solidFill>
                <a:latin typeface="Algerian" panose="04020705040A02060702" pitchFamily="82" charset="0"/>
              </a:rPr>
              <a:t>Classis</a:t>
            </a:r>
            <a:r>
              <a:rPr lang="hu-HU" sz="4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4800" dirty="0" err="1">
                <a:solidFill>
                  <a:schemeClr val="bg1"/>
                </a:solidFill>
                <a:latin typeface="Algerian" panose="04020705040A02060702" pitchFamily="82" charset="0"/>
              </a:rPr>
              <a:t>Gastropoda</a:t>
            </a:r>
            <a:endParaRPr lang="hu-HU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3E7B8793-7666-4F0F-AE4D-60A7B7AA8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061" y="0"/>
            <a:ext cx="12430122" cy="6857999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40AC251F-09C8-9D9F-A063-655211771FAA}"/>
              </a:ext>
            </a:extLst>
          </p:cNvPr>
          <p:cNvSpPr/>
          <p:nvPr/>
        </p:nvSpPr>
        <p:spPr>
          <a:xfrm>
            <a:off x="5787342" y="0"/>
            <a:ext cx="652812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9D1DD196-6B93-667A-D24C-AF8B16CB4DC0}"/>
              </a:ext>
            </a:extLst>
          </p:cNvPr>
          <p:cNvSpPr txBox="1"/>
          <p:nvPr/>
        </p:nvSpPr>
        <p:spPr>
          <a:xfrm>
            <a:off x="2527912" y="2111734"/>
            <a:ext cx="83221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400" dirty="0">
                <a:solidFill>
                  <a:schemeClr val="bg1"/>
                </a:solidFill>
                <a:latin typeface="Algerian" panose="04020705040A02060702" pitchFamily="82" charset="0"/>
              </a:rPr>
              <a:t>Csigák osztálya – </a:t>
            </a:r>
            <a:r>
              <a:rPr lang="hu-HU" sz="5400" dirty="0" err="1">
                <a:solidFill>
                  <a:schemeClr val="bg1"/>
                </a:solidFill>
                <a:latin typeface="Algerian" panose="04020705040A02060702" pitchFamily="82" charset="0"/>
              </a:rPr>
              <a:t>Classis</a:t>
            </a:r>
            <a:r>
              <a:rPr lang="hu-HU" sz="54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5400" dirty="0" err="1">
                <a:solidFill>
                  <a:schemeClr val="bg1"/>
                </a:solidFill>
                <a:latin typeface="Algerian" panose="04020705040A02060702" pitchFamily="82" charset="0"/>
              </a:rPr>
              <a:t>Gastropoda</a:t>
            </a:r>
            <a:r>
              <a:rPr lang="hu-HU" sz="54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116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>
            <a:extLst>
              <a:ext uri="{FF2B5EF4-FFF2-40B4-BE49-F238E27FC236}">
                <a16:creationId xmlns:a16="http://schemas.microsoft.com/office/drawing/2014/main" id="{2ACE5042-0BB3-46C5-742A-6ABAFDBC68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559" y="0"/>
            <a:ext cx="4913401" cy="2873606"/>
          </a:xfrm>
          <a:prstGeom prst="rect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73DFC45E-EA10-B696-82D9-6FAF2844885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8968" y="3673444"/>
            <a:ext cx="4269795" cy="3184556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E43BA84-8ECF-4EBC-7F59-476D430AE6C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835" y="205367"/>
            <a:ext cx="5525485" cy="3372488"/>
          </a:xfrm>
          <a:prstGeom prst="rect">
            <a:avLst/>
          </a:prstGeom>
          <a:scene3d>
            <a:camera prst="orthographicFront">
              <a:rot lat="0" lon="0" rev="19200000"/>
            </a:camera>
            <a:lightRig rig="threePt" dir="t"/>
          </a:scene3d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2CBBD8D-1D07-3678-E6B8-421319112D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9795" y="3429000"/>
            <a:ext cx="4827182" cy="3576137"/>
          </a:xfrm>
          <a:prstGeom prst="rect">
            <a:avLst/>
          </a:prstGeom>
          <a:scene3d>
            <a:camera prst="orthographicFront">
              <a:rot lat="0" lon="0" rev="19800000"/>
            </a:camera>
            <a:lightRig rig="threePt" dir="t"/>
          </a:scene3d>
        </p:spPr>
      </p:pic>
      <p:sp>
        <p:nvSpPr>
          <p:cNvPr id="14" name="Szövegdoboz 13">
            <a:extLst>
              <a:ext uri="{FF2B5EF4-FFF2-40B4-BE49-F238E27FC236}">
                <a16:creationId xmlns:a16="http://schemas.microsoft.com/office/drawing/2014/main" id="{8A66627E-E39F-DFB7-5FC3-36369FE6C713}"/>
              </a:ext>
            </a:extLst>
          </p:cNvPr>
          <p:cNvSpPr txBox="1"/>
          <p:nvPr/>
        </p:nvSpPr>
        <p:spPr>
          <a:xfrm>
            <a:off x="4041073" y="2656154"/>
            <a:ext cx="46699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Algerian" panose="04020705040A02060702" pitchFamily="82" charset="0"/>
              </a:rPr>
              <a:t>Fülcsiga-</a:t>
            </a:r>
            <a:r>
              <a:rPr lang="hu-HU" sz="4000" dirty="0" err="1">
                <a:solidFill>
                  <a:schemeClr val="bg1"/>
                </a:solidFill>
                <a:latin typeface="Algerian" panose="04020705040A02060702" pitchFamily="82" charset="0"/>
              </a:rPr>
              <a:t>Haliotis</a:t>
            </a:r>
            <a:r>
              <a:rPr lang="hu-HU" sz="4000" dirty="0">
                <a:latin typeface="Algerian" panose="04020705040A02060702" pitchFamily="82" charset="0"/>
              </a:rPr>
              <a:t> </a:t>
            </a:r>
            <a:r>
              <a:rPr lang="hu-HU" sz="4000" dirty="0" err="1">
                <a:solidFill>
                  <a:schemeClr val="bg1"/>
                </a:solidFill>
                <a:latin typeface="Algerian" panose="04020705040A02060702" pitchFamily="82" charset="0"/>
              </a:rPr>
              <a:t>tuberculata</a:t>
            </a:r>
            <a:endParaRPr lang="hu-HU" sz="40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21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189540-AAA5-71FC-49A6-D96FC288E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525FE58B-21B1-1206-B8DC-FF98CB703D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8503" y="-257909"/>
            <a:ext cx="12971842" cy="729666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F202B153-9FAC-E52E-5A33-90991385E84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6852" y="273573"/>
            <a:ext cx="3861695" cy="3419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AEE4DED-D5A5-7B8A-B5BE-EBFF7EF142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597" y="32325"/>
            <a:ext cx="4766023" cy="2596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4FCAD4B-815D-012A-E25A-CEAECC6D42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3246" y="2387694"/>
            <a:ext cx="6589113" cy="38626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06EB12E6-89D0-D391-83E9-9DFA7BD1FB1F}"/>
              </a:ext>
            </a:extLst>
          </p:cNvPr>
          <p:cNvSpPr txBox="1"/>
          <p:nvPr/>
        </p:nvSpPr>
        <p:spPr>
          <a:xfrm>
            <a:off x="8625151" y="4211965"/>
            <a:ext cx="339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Algerian" panose="04020705040A02060702" pitchFamily="82" charset="0"/>
              </a:rPr>
              <a:t>Kockás örvénycsiga-</a:t>
            </a:r>
            <a:r>
              <a:rPr lang="hu-HU" sz="3600" dirty="0" err="1">
                <a:solidFill>
                  <a:schemeClr val="bg1"/>
                </a:solidFill>
                <a:latin typeface="Algerian" panose="04020705040A02060702" pitchFamily="82" charset="0"/>
              </a:rPr>
              <a:t>Monodonta</a:t>
            </a:r>
            <a:r>
              <a:rPr lang="hu-HU" sz="36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latin typeface="Algerian" panose="04020705040A02060702" pitchFamily="82" charset="0"/>
              </a:rPr>
              <a:t>turbinata</a:t>
            </a:r>
            <a:endParaRPr lang="hu-HU" sz="36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0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0509B8-E9F7-8432-59DE-828A38EE84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8A1F7ADD-4FB2-5E2D-DD8E-4BD61158010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288" y="2711839"/>
            <a:ext cx="1920933" cy="218893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A2F8E374-21FA-0DF3-D063-AB0A811504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3890" y="4900772"/>
            <a:ext cx="2197267" cy="1123842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7F31F10-6994-490E-AE2B-49C458A5A6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93753" y="3382351"/>
            <a:ext cx="1608881" cy="1814333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88F05BEE-28E0-392F-1B11-DE5F138241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354" y="4900772"/>
            <a:ext cx="1703408" cy="195722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95AD0E33-363C-9F5B-15BD-3F404267B0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32698" y="552419"/>
            <a:ext cx="6121341" cy="5753162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999E1D4A-D554-00CB-2E52-B87E05647BF4}"/>
              </a:ext>
            </a:extLst>
          </p:cNvPr>
          <p:cNvSpPr txBox="1"/>
          <p:nvPr/>
        </p:nvSpPr>
        <p:spPr>
          <a:xfrm>
            <a:off x="659757" y="552419"/>
            <a:ext cx="31714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solidFill>
                  <a:schemeClr val="bg1"/>
                </a:solidFill>
                <a:latin typeface="Algerian" panose="04020705040A02060702" pitchFamily="82" charset="0"/>
              </a:rPr>
              <a:t>Csészecsiga fajok-</a:t>
            </a:r>
            <a:r>
              <a:rPr lang="hu-HU" sz="3600" dirty="0" err="1">
                <a:solidFill>
                  <a:schemeClr val="bg1"/>
                </a:solidFill>
                <a:latin typeface="Algerian" panose="04020705040A02060702" pitchFamily="82" charset="0"/>
              </a:rPr>
              <a:t>pantella</a:t>
            </a:r>
            <a:r>
              <a:rPr lang="hu-HU" sz="3600" dirty="0">
                <a:solidFill>
                  <a:schemeClr val="bg1"/>
                </a:solidFill>
                <a:latin typeface="Algerian" panose="04020705040A02060702" pitchFamily="82" charset="0"/>
              </a:rPr>
              <a:t> species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34BCA813-D42A-0B95-8E40-27ACDC1088C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71"/>
          <a:stretch>
            <a:fillRect/>
          </a:stretch>
        </p:blipFill>
        <p:spPr>
          <a:xfrm>
            <a:off x="3232726" y="1661316"/>
            <a:ext cx="2265248" cy="272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0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85435BCF-E7CD-0DF2-C764-ADF24563F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97438" y="-2"/>
            <a:ext cx="8696446" cy="6855327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22C297A-9193-EFB5-F38E-3619D8CD5A5D}"/>
              </a:ext>
            </a:extLst>
          </p:cNvPr>
          <p:cNvSpPr txBox="1"/>
          <p:nvPr/>
        </p:nvSpPr>
        <p:spPr>
          <a:xfrm>
            <a:off x="335666" y="3282083"/>
            <a:ext cx="12570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>
                <a:blipFill>
                  <a:blip r:embed="rId3"/>
                  <a:stretch>
                    <a:fillRect/>
                  </a:stretch>
                </a:blipFill>
                <a:latin typeface="Algerian" panose="04020705040A02060702" pitchFamily="82" charset="0"/>
              </a:rPr>
              <a:t>Kagylók os</a:t>
            </a:r>
            <a:r>
              <a:rPr lang="hu-HU" sz="4800" dirty="0">
                <a:solidFill>
                  <a:schemeClr val="bg1"/>
                </a:solidFill>
                <a:latin typeface="Algerian" panose="04020705040A02060702" pitchFamily="82" charset="0"/>
              </a:rPr>
              <a:t>ztálya – </a:t>
            </a:r>
            <a:r>
              <a:rPr lang="hu-HU" sz="4800" dirty="0" err="1">
                <a:solidFill>
                  <a:schemeClr val="bg1"/>
                </a:solidFill>
                <a:latin typeface="Algerian" panose="04020705040A02060702" pitchFamily="82" charset="0"/>
              </a:rPr>
              <a:t>Classis</a:t>
            </a:r>
            <a:r>
              <a:rPr lang="hu-HU" sz="4800" dirty="0">
                <a:solidFill>
                  <a:schemeClr val="bg1"/>
                </a:solidFill>
                <a:latin typeface="Algerian" panose="04020705040A02060702" pitchFamily="82" charset="0"/>
              </a:rPr>
              <a:t> </a:t>
            </a:r>
            <a:r>
              <a:rPr lang="hu-HU" sz="4800" dirty="0" err="1">
                <a:solidFill>
                  <a:schemeClr val="bg1"/>
                </a:solidFill>
                <a:latin typeface="Algerian" panose="04020705040A02060702" pitchFamily="82" charset="0"/>
              </a:rPr>
              <a:t>Bivalvia</a:t>
            </a:r>
            <a:endParaRPr lang="hu-HU" sz="48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D3BE1D84-B171-6253-8A6C-E05D68DE26D0}"/>
              </a:ext>
            </a:extLst>
          </p:cNvPr>
          <p:cNvSpPr/>
          <p:nvPr/>
        </p:nvSpPr>
        <p:spPr>
          <a:xfrm>
            <a:off x="-208343" y="-92597"/>
            <a:ext cx="4305782" cy="711843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5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935C9-CAF5-9B1D-3822-D93BDEEA60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200E87B-39E6-C909-16A2-085493F98B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4317" y="196768"/>
            <a:ext cx="6524263" cy="489319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B7BAE9D-08B4-9C03-00DE-BC2F9976F2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6476" y="3431841"/>
            <a:ext cx="4373301" cy="29675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22B91C68-9A97-679F-233F-E9CA23E64B0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9839" y="196768"/>
            <a:ext cx="5658869" cy="2274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A4F8FBD2-D831-6E32-C88A-07E6C2DB88E4}"/>
              </a:ext>
            </a:extLst>
          </p:cNvPr>
          <p:cNvSpPr txBox="1"/>
          <p:nvPr/>
        </p:nvSpPr>
        <p:spPr>
          <a:xfrm>
            <a:off x="6354172" y="5274900"/>
            <a:ext cx="18806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err="1">
                <a:latin typeface="Algerian" panose="04020705040A02060702" pitchFamily="82" charset="0"/>
              </a:rPr>
              <a:t>Mytilus</a:t>
            </a:r>
            <a:r>
              <a:rPr lang="hu-HU" sz="3200" dirty="0">
                <a:latin typeface="Algerian" panose="04020705040A02060702" pitchFamily="82" charset="0"/>
              </a:rPr>
              <a:t> </a:t>
            </a:r>
            <a:r>
              <a:rPr lang="hu-HU" sz="3200" dirty="0" err="1">
                <a:latin typeface="Algerian" panose="04020705040A02060702" pitchFamily="82" charset="0"/>
              </a:rPr>
              <a:t>edulis</a:t>
            </a:r>
            <a:endParaRPr lang="hu-HU" sz="3200" dirty="0">
              <a:latin typeface="Algerian" panose="04020705040A02060702" pitchFamily="82" charset="0"/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528246C-F7D4-839E-2BF2-88B3AA067E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550" y="4177122"/>
            <a:ext cx="4021317" cy="268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F238F508-586A-4923-8E2A-DF36C634BEE1}"/>
              </a:ext>
            </a:extLst>
          </p:cNvPr>
          <p:cNvSpPr txBox="1"/>
          <p:nvPr/>
        </p:nvSpPr>
        <p:spPr>
          <a:xfrm>
            <a:off x="-44330" y="3763235"/>
            <a:ext cx="2148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>
                <a:latin typeface="Algerian" panose="04020705040A02060702" pitchFamily="82" charset="0"/>
              </a:rPr>
              <a:t>Ehető kék-kagyló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02159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3C668F-3EB1-C2E2-1E17-BA9737CC2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319E988-BF6F-B222-F119-F95CDDB8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0" y="1920764"/>
            <a:ext cx="5524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BD89CD2-E35E-0D59-D26F-5077DCDD8D49}"/>
              </a:ext>
            </a:extLst>
          </p:cNvPr>
          <p:cNvSpPr txBox="1"/>
          <p:nvPr/>
        </p:nvSpPr>
        <p:spPr>
          <a:xfrm>
            <a:off x="1341120" y="614335"/>
            <a:ext cx="80716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400" dirty="0">
                <a:latin typeface="Algerian" panose="04020705040A02060702" pitchFamily="82" charset="0"/>
              </a:rPr>
              <a:t>Kődatolya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28E070D-DE66-EA5A-2B03-97E08673F1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9930" y="2539780"/>
            <a:ext cx="3625850" cy="2000469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0" rev="5400000"/>
            </a:camera>
            <a:lightRig rig="threePt" dir="t"/>
          </a:scene3d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86561F6-028C-D61D-EF9D-3700EAA94DBE}"/>
              </a:ext>
            </a:extLst>
          </p:cNvPr>
          <p:cNvSpPr txBox="1"/>
          <p:nvPr/>
        </p:nvSpPr>
        <p:spPr>
          <a:xfrm>
            <a:off x="5638800" y="281432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77560CC-5A30-D730-2CA0-00A0B8087A93}"/>
              </a:ext>
            </a:extLst>
          </p:cNvPr>
          <p:cNvSpPr txBox="1"/>
          <p:nvPr/>
        </p:nvSpPr>
        <p:spPr>
          <a:xfrm>
            <a:off x="1341120" y="5648960"/>
            <a:ext cx="8087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err="1">
                <a:latin typeface="Algerian" panose="04020705040A02060702" pitchFamily="82" charset="0"/>
              </a:rPr>
              <a:t>Lithodomus</a:t>
            </a:r>
            <a:r>
              <a:rPr lang="hu-HU" sz="4400" dirty="0">
                <a:latin typeface="Algerian" panose="04020705040A02060702" pitchFamily="82" charset="0"/>
              </a:rPr>
              <a:t> </a:t>
            </a:r>
            <a:r>
              <a:rPr lang="hu-HU" sz="4400" dirty="0" err="1">
                <a:latin typeface="Algerian" panose="04020705040A02060702" pitchFamily="82" charset="0"/>
              </a:rPr>
              <a:t>lithophaga</a:t>
            </a:r>
            <a:r>
              <a:rPr lang="hu-HU" sz="4400" dirty="0">
                <a:latin typeface="Algerian" panose="04020705040A02060702" pitchFamily="82" charset="0"/>
              </a:rPr>
              <a:t> </a:t>
            </a:r>
          </a:p>
          <a:p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53515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9566</TotalTime>
  <Words>77</Words>
  <Application>Microsoft Office PowerPoint</Application>
  <PresentationFormat>Szélesvásznú</PresentationFormat>
  <Paragraphs>29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Office-téma</vt:lpstr>
      <vt:lpstr>Tengeri puhatestűek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Mike Júlia Bella</dc:creator>
  <cp:lastModifiedBy>Sebő Péter</cp:lastModifiedBy>
  <cp:revision>7</cp:revision>
  <dcterms:created xsi:type="dcterms:W3CDTF">2026-04-10T10:10:14Z</dcterms:created>
  <dcterms:modified xsi:type="dcterms:W3CDTF">2026-05-31T09:26:01Z</dcterms:modified>
</cp:coreProperties>
</file>