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Fredoka" panose="020B0604020202020204" charset="-79"/>
      <p:regular r:id="rId12"/>
      <p:bold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Oregano" panose="020B0604020202020204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29ae6f1bc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2b29ae6f1bc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29ae6f1bc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b29ae6f1bc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29ae6f1bc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2b29ae6f1bc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29ae6f1bc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b29ae6f1bc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29ae6f1bc_1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2b29ae6f1bc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b29ae6f1bc_1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2b29ae6f1bc_1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e48036326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3e48036326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b29ae6f1bc_1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2b29ae6f1bc_1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b29ae6f1bc_1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2b29ae6f1bc_1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070561" y="3393234"/>
            <a:ext cx="2761749" cy="1750259"/>
          </a:xfrm>
          <a:custGeom>
            <a:avLst/>
            <a:gdLst/>
            <a:ahLst/>
            <a:cxnLst/>
            <a:rect l="l" t="t" r="r" b="b"/>
            <a:pathLst>
              <a:path w="5523498" h="3500517" extrusionOk="0">
                <a:moveTo>
                  <a:pt x="0" y="0"/>
                </a:moveTo>
                <a:lnTo>
                  <a:pt x="5523498" y="0"/>
                </a:lnTo>
                <a:lnTo>
                  <a:pt x="5523498" y="3500516"/>
                </a:lnTo>
                <a:lnTo>
                  <a:pt x="0" y="3500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14" name="Google Shape;14;p2"/>
          <p:cNvSpPr/>
          <p:nvPr/>
        </p:nvSpPr>
        <p:spPr>
          <a:xfrm>
            <a:off x="71106" y="3798511"/>
            <a:ext cx="2160623" cy="1344988"/>
          </a:xfrm>
          <a:custGeom>
            <a:avLst/>
            <a:gdLst/>
            <a:ahLst/>
            <a:cxnLst/>
            <a:rect l="l" t="t" r="r" b="b"/>
            <a:pathLst>
              <a:path w="4321245" h="2689975" extrusionOk="0">
                <a:moveTo>
                  <a:pt x="0" y="0"/>
                </a:moveTo>
                <a:lnTo>
                  <a:pt x="4321246" y="0"/>
                </a:lnTo>
                <a:lnTo>
                  <a:pt x="4321246" y="2689976"/>
                </a:lnTo>
                <a:lnTo>
                  <a:pt x="0" y="2689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8033438" y="3876736"/>
            <a:ext cx="1698830" cy="2489129"/>
          </a:xfrm>
          <a:custGeom>
            <a:avLst/>
            <a:gdLst/>
            <a:ahLst/>
            <a:cxnLst/>
            <a:rect l="l" t="t" r="r" b="b"/>
            <a:pathLst>
              <a:path w="3397661" h="4978258" extrusionOk="0">
                <a:moveTo>
                  <a:pt x="0" y="0"/>
                </a:moveTo>
                <a:lnTo>
                  <a:pt x="3397661" y="0"/>
                </a:lnTo>
                <a:lnTo>
                  <a:pt x="3397661" y="4978259"/>
                </a:lnTo>
                <a:lnTo>
                  <a:pt x="0" y="4978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>
            <a:off x="-614032" y="3876736"/>
            <a:ext cx="1698831" cy="2489129"/>
          </a:xfrm>
          <a:custGeom>
            <a:avLst/>
            <a:gdLst/>
            <a:ahLst/>
            <a:cxnLst/>
            <a:rect l="l" t="t" r="r" b="b"/>
            <a:pathLst>
              <a:path w="3397661" h="4978258" extrusionOk="0">
                <a:moveTo>
                  <a:pt x="0" y="0"/>
                </a:moveTo>
                <a:lnTo>
                  <a:pt x="3397661" y="0"/>
                </a:lnTo>
                <a:lnTo>
                  <a:pt x="3397661" y="4978259"/>
                </a:lnTo>
                <a:lnTo>
                  <a:pt x="0" y="4978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8059202" y="2645357"/>
            <a:ext cx="1698831" cy="1346174"/>
          </a:xfrm>
          <a:custGeom>
            <a:avLst/>
            <a:gdLst/>
            <a:ahLst/>
            <a:cxnLst/>
            <a:rect l="l" t="t" r="r" b="b"/>
            <a:pathLst>
              <a:path w="3397661" h="2692348" extrusionOk="0">
                <a:moveTo>
                  <a:pt x="0" y="0"/>
                </a:moveTo>
                <a:lnTo>
                  <a:pt x="3397661" y="0"/>
                </a:lnTo>
                <a:lnTo>
                  <a:pt x="3397661" y="2692348"/>
                </a:lnTo>
                <a:lnTo>
                  <a:pt x="0" y="2692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21" name="Google Shape;21;p3"/>
          <p:cNvSpPr/>
          <p:nvPr/>
        </p:nvSpPr>
        <p:spPr>
          <a:xfrm>
            <a:off x="-614032" y="2645357"/>
            <a:ext cx="1698831" cy="1346174"/>
          </a:xfrm>
          <a:custGeom>
            <a:avLst/>
            <a:gdLst/>
            <a:ahLst/>
            <a:cxnLst/>
            <a:rect l="l" t="t" r="r" b="b"/>
            <a:pathLst>
              <a:path w="3397661" h="2692348" extrusionOk="0">
                <a:moveTo>
                  <a:pt x="0" y="0"/>
                </a:moveTo>
                <a:lnTo>
                  <a:pt x="3397661" y="0"/>
                </a:lnTo>
                <a:lnTo>
                  <a:pt x="3397661" y="2692348"/>
                </a:lnTo>
                <a:lnTo>
                  <a:pt x="0" y="2692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22" name="Google Shape;22;p3"/>
          <p:cNvSpPr/>
          <p:nvPr/>
        </p:nvSpPr>
        <p:spPr>
          <a:xfrm>
            <a:off x="8059202" y="224972"/>
            <a:ext cx="1698831" cy="2489129"/>
          </a:xfrm>
          <a:custGeom>
            <a:avLst/>
            <a:gdLst/>
            <a:ahLst/>
            <a:cxnLst/>
            <a:rect l="l" t="t" r="r" b="b"/>
            <a:pathLst>
              <a:path w="3397661" h="4978258" extrusionOk="0">
                <a:moveTo>
                  <a:pt x="0" y="0"/>
                </a:moveTo>
                <a:lnTo>
                  <a:pt x="3397661" y="0"/>
                </a:lnTo>
                <a:lnTo>
                  <a:pt x="3397661" y="4978258"/>
                </a:lnTo>
                <a:lnTo>
                  <a:pt x="0" y="4978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23" name="Google Shape;23;p3"/>
          <p:cNvSpPr/>
          <p:nvPr/>
        </p:nvSpPr>
        <p:spPr>
          <a:xfrm>
            <a:off x="-614032" y="224972"/>
            <a:ext cx="1698831" cy="2489129"/>
          </a:xfrm>
          <a:custGeom>
            <a:avLst/>
            <a:gdLst/>
            <a:ahLst/>
            <a:cxnLst/>
            <a:rect l="l" t="t" r="r" b="b"/>
            <a:pathLst>
              <a:path w="3397661" h="4978258" extrusionOk="0">
                <a:moveTo>
                  <a:pt x="0" y="0"/>
                </a:moveTo>
                <a:lnTo>
                  <a:pt x="3397661" y="0"/>
                </a:lnTo>
                <a:lnTo>
                  <a:pt x="3397661" y="4978258"/>
                </a:lnTo>
                <a:lnTo>
                  <a:pt x="0" y="4978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4667903" y="-1600351"/>
            <a:ext cx="6746444" cy="7000201"/>
          </a:xfrm>
          <a:custGeom>
            <a:avLst/>
            <a:gdLst/>
            <a:ahLst/>
            <a:cxnLst/>
            <a:rect l="l" t="t" r="r" b="b"/>
            <a:pathLst>
              <a:path w="13492888" h="14000402" extrusionOk="0">
                <a:moveTo>
                  <a:pt x="0" y="0"/>
                </a:moveTo>
                <a:lnTo>
                  <a:pt x="13492888" y="0"/>
                </a:lnTo>
                <a:lnTo>
                  <a:pt x="13492888" y="14000402"/>
                </a:lnTo>
                <a:lnTo>
                  <a:pt x="0" y="14000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-1072177" y="2392973"/>
            <a:ext cx="3016290" cy="3129743"/>
          </a:xfrm>
          <a:custGeom>
            <a:avLst/>
            <a:gdLst/>
            <a:ahLst/>
            <a:cxnLst/>
            <a:rect l="l" t="t" r="r" b="b"/>
            <a:pathLst>
              <a:path w="8556850" h="8878703" extrusionOk="0">
                <a:moveTo>
                  <a:pt x="0" y="0"/>
                </a:moveTo>
                <a:lnTo>
                  <a:pt x="8556850" y="0"/>
                </a:lnTo>
                <a:lnTo>
                  <a:pt x="8556850" y="8878703"/>
                </a:lnTo>
                <a:lnTo>
                  <a:pt x="0" y="8878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35" name="Google Shape;35;p5"/>
          <p:cNvSpPr/>
          <p:nvPr/>
        </p:nvSpPr>
        <p:spPr>
          <a:xfrm>
            <a:off x="3603533" y="3705965"/>
            <a:ext cx="3209516" cy="1520509"/>
          </a:xfrm>
          <a:custGeom>
            <a:avLst/>
            <a:gdLst/>
            <a:ahLst/>
            <a:cxnLst/>
            <a:rect l="l" t="t" r="r" b="b"/>
            <a:pathLst>
              <a:path w="6419033" h="3041017" extrusionOk="0">
                <a:moveTo>
                  <a:pt x="0" y="0"/>
                </a:moveTo>
                <a:lnTo>
                  <a:pt x="6419033" y="0"/>
                </a:lnTo>
                <a:lnTo>
                  <a:pt x="6419033" y="3041016"/>
                </a:lnTo>
                <a:lnTo>
                  <a:pt x="0" y="3041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472788" y="5143500"/>
            <a:ext cx="8198400" cy="0"/>
          </a:xfrm>
          <a:prstGeom prst="straightConnector1">
            <a:avLst/>
          </a:prstGeom>
          <a:noFill/>
          <a:ln w="57150" cap="flat" cmpd="sng">
            <a:solidFill>
              <a:srgbClr val="3C251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6"/>
          <p:cNvSpPr/>
          <p:nvPr/>
        </p:nvSpPr>
        <p:spPr>
          <a:xfrm>
            <a:off x="472788" y="3832541"/>
            <a:ext cx="1222470" cy="1310959"/>
          </a:xfrm>
          <a:custGeom>
            <a:avLst/>
            <a:gdLst/>
            <a:ahLst/>
            <a:cxnLst/>
            <a:rect l="l" t="t" r="r" b="b"/>
            <a:pathLst>
              <a:path w="2444939" h="2621918" extrusionOk="0">
                <a:moveTo>
                  <a:pt x="0" y="0"/>
                </a:moveTo>
                <a:lnTo>
                  <a:pt x="2444938" y="0"/>
                </a:lnTo>
                <a:lnTo>
                  <a:pt x="2444938" y="2621918"/>
                </a:lnTo>
                <a:lnTo>
                  <a:pt x="0" y="2621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41" name="Google Shape;41;p6"/>
          <p:cNvSpPr/>
          <p:nvPr/>
        </p:nvSpPr>
        <p:spPr>
          <a:xfrm>
            <a:off x="1226897" y="2521582"/>
            <a:ext cx="2648403" cy="2621918"/>
          </a:xfrm>
          <a:custGeom>
            <a:avLst/>
            <a:gdLst/>
            <a:ahLst/>
            <a:cxnLst/>
            <a:rect l="l" t="t" r="r" b="b"/>
            <a:pathLst>
              <a:path w="5296805" h="5243836" extrusionOk="0">
                <a:moveTo>
                  <a:pt x="0" y="0"/>
                </a:moveTo>
                <a:lnTo>
                  <a:pt x="5296804" y="0"/>
                </a:lnTo>
                <a:lnTo>
                  <a:pt x="5296804" y="5243836"/>
                </a:lnTo>
                <a:lnTo>
                  <a:pt x="0" y="5243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42" name="Google Shape;42;p6"/>
          <p:cNvSpPr/>
          <p:nvPr/>
        </p:nvSpPr>
        <p:spPr>
          <a:xfrm>
            <a:off x="3420012" y="3436600"/>
            <a:ext cx="1258839" cy="1706900"/>
          </a:xfrm>
          <a:custGeom>
            <a:avLst/>
            <a:gdLst/>
            <a:ahLst/>
            <a:cxnLst/>
            <a:rect l="l" t="t" r="r" b="b"/>
            <a:pathLst>
              <a:path w="2517678" h="3413800" extrusionOk="0">
                <a:moveTo>
                  <a:pt x="0" y="0"/>
                </a:moveTo>
                <a:lnTo>
                  <a:pt x="2517677" y="0"/>
                </a:lnTo>
                <a:lnTo>
                  <a:pt x="2517677" y="3413800"/>
                </a:lnTo>
                <a:lnTo>
                  <a:pt x="0" y="3413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43" name="Google Shape;43;p6"/>
          <p:cNvSpPr/>
          <p:nvPr/>
        </p:nvSpPr>
        <p:spPr>
          <a:xfrm>
            <a:off x="5968042" y="2521582"/>
            <a:ext cx="2703009" cy="2621918"/>
          </a:xfrm>
          <a:custGeom>
            <a:avLst/>
            <a:gdLst/>
            <a:ahLst/>
            <a:cxnLst/>
            <a:rect l="l" t="t" r="r" b="b"/>
            <a:pathLst>
              <a:path w="5406017" h="5243836" extrusionOk="0">
                <a:moveTo>
                  <a:pt x="0" y="0"/>
                </a:moveTo>
                <a:lnTo>
                  <a:pt x="5406017" y="0"/>
                </a:lnTo>
                <a:lnTo>
                  <a:pt x="5406017" y="5243836"/>
                </a:lnTo>
                <a:lnTo>
                  <a:pt x="0" y="5243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44" name="Google Shape;44;p6"/>
          <p:cNvSpPr/>
          <p:nvPr/>
        </p:nvSpPr>
        <p:spPr>
          <a:xfrm>
            <a:off x="4293402" y="2839978"/>
            <a:ext cx="1992547" cy="2303523"/>
          </a:xfrm>
          <a:custGeom>
            <a:avLst/>
            <a:gdLst/>
            <a:ahLst/>
            <a:cxnLst/>
            <a:rect l="l" t="t" r="r" b="b"/>
            <a:pathLst>
              <a:path w="3985094" h="4607045" extrusionOk="0">
                <a:moveTo>
                  <a:pt x="0" y="0"/>
                </a:moveTo>
                <a:lnTo>
                  <a:pt x="3985094" y="0"/>
                </a:lnTo>
                <a:lnTo>
                  <a:pt x="3985094" y="4607045"/>
                </a:lnTo>
                <a:lnTo>
                  <a:pt x="0" y="46070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5712746" y="1218786"/>
            <a:ext cx="4576355" cy="4439065"/>
          </a:xfrm>
          <a:custGeom>
            <a:avLst/>
            <a:gdLst/>
            <a:ahLst/>
            <a:cxnLst/>
            <a:rect l="l" t="t" r="r" b="b"/>
            <a:pathLst>
              <a:path w="9152710" h="8878129" extrusionOk="0">
                <a:moveTo>
                  <a:pt x="0" y="0"/>
                </a:moveTo>
                <a:lnTo>
                  <a:pt x="9152710" y="0"/>
                </a:lnTo>
                <a:lnTo>
                  <a:pt x="9152710" y="8878129"/>
                </a:lnTo>
                <a:lnTo>
                  <a:pt x="0" y="8878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49" name="Google Shape;49;p7"/>
          <p:cNvSpPr/>
          <p:nvPr/>
        </p:nvSpPr>
        <p:spPr>
          <a:xfrm>
            <a:off x="7218991" y="603446"/>
            <a:ext cx="1914834" cy="1476816"/>
          </a:xfrm>
          <a:custGeom>
            <a:avLst/>
            <a:gdLst/>
            <a:ahLst/>
            <a:cxnLst/>
            <a:rect l="l" t="t" r="r" b="b"/>
            <a:pathLst>
              <a:path w="3829668" h="2953631" extrusionOk="0">
                <a:moveTo>
                  <a:pt x="0" y="0"/>
                </a:moveTo>
                <a:lnTo>
                  <a:pt x="3829668" y="0"/>
                </a:lnTo>
                <a:lnTo>
                  <a:pt x="3829668" y="2953631"/>
                </a:lnTo>
                <a:lnTo>
                  <a:pt x="0" y="29536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2546235" y="4150636"/>
            <a:ext cx="2393260" cy="1250478"/>
          </a:xfrm>
          <a:custGeom>
            <a:avLst/>
            <a:gdLst/>
            <a:ahLst/>
            <a:cxnLst/>
            <a:rect l="l" t="t" r="r" b="b"/>
            <a:pathLst>
              <a:path w="4786521" h="2500957" extrusionOk="0">
                <a:moveTo>
                  <a:pt x="0" y="0"/>
                </a:moveTo>
                <a:lnTo>
                  <a:pt x="4786521" y="0"/>
                </a:lnTo>
                <a:lnTo>
                  <a:pt x="4786521" y="2500958"/>
                </a:lnTo>
                <a:lnTo>
                  <a:pt x="0" y="2500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7393572" y="2975124"/>
            <a:ext cx="2053057" cy="2184103"/>
          </a:xfrm>
          <a:custGeom>
            <a:avLst/>
            <a:gdLst/>
            <a:ahLst/>
            <a:cxnLst/>
            <a:rect l="l" t="t" r="r" b="b"/>
            <a:pathLst>
              <a:path w="4106114" h="4368206" extrusionOk="0">
                <a:moveTo>
                  <a:pt x="0" y="0"/>
                </a:moveTo>
                <a:lnTo>
                  <a:pt x="4106114" y="0"/>
                </a:lnTo>
                <a:lnTo>
                  <a:pt x="4106114" y="4368206"/>
                </a:lnTo>
                <a:lnTo>
                  <a:pt x="0" y="43682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redoka"/>
              <a:buChar char="●"/>
              <a:defRPr sz="1800" b="1">
                <a:solidFill>
                  <a:schemeClr val="dk2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regano"/>
              <a:buChar char="○"/>
              <a:defRPr>
                <a:solidFill>
                  <a:schemeClr val="dk2"/>
                </a:solidFill>
                <a:latin typeface="Oregano"/>
                <a:ea typeface="Oregano"/>
                <a:cs typeface="Oregano"/>
                <a:sym typeface="Oregan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hudicevec.si/en/about-us/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kornyezettudatoselet.hu/minden-ami-bio/biogazdasago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ecofarms.com.au/about-us.html" TargetMode="External"/><Relationship Id="rId5" Type="http://schemas.openxmlformats.org/officeDocument/2006/relationships/hyperlink" Target="https://www.eco-farm.org/about" TargetMode="External"/><Relationship Id="rId10" Type="http://schemas.openxmlformats.org/officeDocument/2006/relationships/hyperlink" Target="https://www.fibl.org/en/shop-en/1797-organic-world-2025#:~:text=Organic%20agriculture%20is%20practised%20in%20almost%20190%20countries%2C,reached%20more%20than%20136%20billion%20euros%20in%202023." TargetMode="External"/><Relationship Id="rId4" Type="http://schemas.openxmlformats.org/officeDocument/2006/relationships/hyperlink" Target="https://www.biokontroll.hu/magyarorszag-legszebb-birtoka-2022-szapari-okofarm/" TargetMode="External"/><Relationship Id="rId9" Type="http://schemas.openxmlformats.org/officeDocument/2006/relationships/hyperlink" Target="https://hu.wikipedia.org/wiki/Biogazd%C3%A1lkod%C3%A1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BE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670157" y="-2278"/>
            <a:ext cx="2928823" cy="3115769"/>
          </a:xfrm>
          <a:custGeom>
            <a:avLst/>
            <a:gdLst/>
            <a:ahLst/>
            <a:cxnLst/>
            <a:rect l="l" t="t" r="r" b="b"/>
            <a:pathLst>
              <a:path w="5857646" h="6231538" extrusionOk="0">
                <a:moveTo>
                  <a:pt x="0" y="0"/>
                </a:moveTo>
                <a:lnTo>
                  <a:pt x="5857646" y="0"/>
                </a:lnTo>
                <a:lnTo>
                  <a:pt x="5857646" y="6231538"/>
                </a:lnTo>
                <a:lnTo>
                  <a:pt x="0" y="6231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68" name="Google Shape;68;p11"/>
          <p:cNvSpPr/>
          <p:nvPr/>
        </p:nvSpPr>
        <p:spPr>
          <a:xfrm>
            <a:off x="2585462" y="599057"/>
            <a:ext cx="4111513" cy="4111513"/>
          </a:xfrm>
          <a:custGeom>
            <a:avLst/>
            <a:gdLst/>
            <a:ahLst/>
            <a:cxnLst/>
            <a:rect l="l" t="t" r="r" b="b"/>
            <a:pathLst>
              <a:path w="8223026" h="8223026" extrusionOk="0">
                <a:moveTo>
                  <a:pt x="0" y="0"/>
                </a:moveTo>
                <a:lnTo>
                  <a:pt x="8223026" y="0"/>
                </a:lnTo>
                <a:lnTo>
                  <a:pt x="8223026" y="8223025"/>
                </a:lnTo>
                <a:lnTo>
                  <a:pt x="0" y="8223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69" name="Google Shape;69;p11"/>
          <p:cNvSpPr/>
          <p:nvPr/>
        </p:nvSpPr>
        <p:spPr>
          <a:xfrm>
            <a:off x="-171342" y="2295506"/>
            <a:ext cx="3131528" cy="3037582"/>
          </a:xfrm>
          <a:custGeom>
            <a:avLst/>
            <a:gdLst/>
            <a:ahLst/>
            <a:cxnLst/>
            <a:rect l="l" t="t" r="r" b="b"/>
            <a:pathLst>
              <a:path w="6263056" h="6075164" extrusionOk="0">
                <a:moveTo>
                  <a:pt x="0" y="0"/>
                </a:moveTo>
                <a:lnTo>
                  <a:pt x="6263056" y="0"/>
                </a:lnTo>
                <a:lnTo>
                  <a:pt x="6263056" y="6075164"/>
                </a:lnTo>
                <a:lnTo>
                  <a:pt x="0" y="60751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70" name="Google Shape;70;p11"/>
          <p:cNvSpPr/>
          <p:nvPr/>
        </p:nvSpPr>
        <p:spPr>
          <a:xfrm>
            <a:off x="4639849" y="-575789"/>
            <a:ext cx="2278594" cy="3338599"/>
          </a:xfrm>
          <a:custGeom>
            <a:avLst/>
            <a:gdLst/>
            <a:ahLst/>
            <a:cxnLst/>
            <a:rect l="l" t="t" r="r" b="b"/>
            <a:pathLst>
              <a:path w="4557187" h="6677198" extrusionOk="0">
                <a:moveTo>
                  <a:pt x="0" y="0"/>
                </a:moveTo>
                <a:lnTo>
                  <a:pt x="4557187" y="0"/>
                </a:lnTo>
                <a:lnTo>
                  <a:pt x="4557187" y="6677198"/>
                </a:lnTo>
                <a:lnTo>
                  <a:pt x="0" y="6677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71" name="Google Shape;71;p11"/>
          <p:cNvSpPr/>
          <p:nvPr/>
        </p:nvSpPr>
        <p:spPr>
          <a:xfrm>
            <a:off x="-1884602" y="-476269"/>
            <a:ext cx="2278594" cy="3338599"/>
          </a:xfrm>
          <a:custGeom>
            <a:avLst/>
            <a:gdLst/>
            <a:ahLst/>
            <a:cxnLst/>
            <a:rect l="l" t="t" r="r" b="b"/>
            <a:pathLst>
              <a:path w="4557187" h="6677198" extrusionOk="0">
                <a:moveTo>
                  <a:pt x="0" y="0"/>
                </a:moveTo>
                <a:lnTo>
                  <a:pt x="4557187" y="0"/>
                </a:lnTo>
                <a:lnTo>
                  <a:pt x="4557187" y="6677198"/>
                </a:lnTo>
                <a:lnTo>
                  <a:pt x="0" y="6677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72" name="Google Shape;72;p11"/>
          <p:cNvSpPr/>
          <p:nvPr/>
        </p:nvSpPr>
        <p:spPr>
          <a:xfrm>
            <a:off x="6547980" y="192531"/>
            <a:ext cx="5299544" cy="5140558"/>
          </a:xfrm>
          <a:custGeom>
            <a:avLst/>
            <a:gdLst/>
            <a:ahLst/>
            <a:cxnLst/>
            <a:rect l="l" t="t" r="r" b="b"/>
            <a:pathLst>
              <a:path w="10599088" h="10281115" extrusionOk="0">
                <a:moveTo>
                  <a:pt x="0" y="0"/>
                </a:moveTo>
                <a:lnTo>
                  <a:pt x="10599088" y="0"/>
                </a:lnTo>
                <a:lnTo>
                  <a:pt x="10599088" y="10281115"/>
                </a:lnTo>
                <a:lnTo>
                  <a:pt x="0" y="10281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73" name="Google Shape;73;p11"/>
          <p:cNvSpPr/>
          <p:nvPr/>
        </p:nvSpPr>
        <p:spPr>
          <a:xfrm>
            <a:off x="2514874" y="514350"/>
            <a:ext cx="4111513" cy="4111513"/>
          </a:xfrm>
          <a:custGeom>
            <a:avLst/>
            <a:gdLst/>
            <a:ahLst/>
            <a:cxnLst/>
            <a:rect l="l" t="t" r="r" b="b"/>
            <a:pathLst>
              <a:path w="8223026" h="8223026" extrusionOk="0">
                <a:moveTo>
                  <a:pt x="0" y="0"/>
                </a:moveTo>
                <a:lnTo>
                  <a:pt x="8223026" y="0"/>
                </a:lnTo>
                <a:lnTo>
                  <a:pt x="8223026" y="8223026"/>
                </a:lnTo>
                <a:lnTo>
                  <a:pt x="0" y="8223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74" name="Google Shape;74;p11"/>
          <p:cNvSpPr txBox="1"/>
          <p:nvPr/>
        </p:nvSpPr>
        <p:spPr>
          <a:xfrm>
            <a:off x="2897975" y="2514588"/>
            <a:ext cx="3345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321614"/>
                </a:solidFill>
                <a:latin typeface="Oregano"/>
                <a:ea typeface="Oregano"/>
                <a:cs typeface="Oregano"/>
                <a:sym typeface="Oregano"/>
              </a:rPr>
              <a:t>a világban</a:t>
            </a:r>
            <a:endParaRPr sz="500"/>
          </a:p>
        </p:txBody>
      </p:sp>
      <p:sp>
        <p:nvSpPr>
          <p:cNvPr id="75" name="Google Shape;75;p11"/>
          <p:cNvSpPr/>
          <p:nvPr/>
        </p:nvSpPr>
        <p:spPr>
          <a:xfrm>
            <a:off x="2008444" y="4546720"/>
            <a:ext cx="2730431" cy="1426651"/>
          </a:xfrm>
          <a:custGeom>
            <a:avLst/>
            <a:gdLst/>
            <a:ahLst/>
            <a:cxnLst/>
            <a:rect l="l" t="t" r="r" b="b"/>
            <a:pathLst>
              <a:path w="5460862" h="2853301" extrusionOk="0">
                <a:moveTo>
                  <a:pt x="0" y="0"/>
                </a:moveTo>
                <a:lnTo>
                  <a:pt x="5460863" y="0"/>
                </a:lnTo>
                <a:lnTo>
                  <a:pt x="5460863" y="2853301"/>
                </a:lnTo>
                <a:lnTo>
                  <a:pt x="0" y="2853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76" name="Google Shape;76;p11"/>
          <p:cNvSpPr/>
          <p:nvPr/>
        </p:nvSpPr>
        <p:spPr>
          <a:xfrm>
            <a:off x="5295248" y="3587894"/>
            <a:ext cx="3246391" cy="2057400"/>
          </a:xfrm>
          <a:custGeom>
            <a:avLst/>
            <a:gdLst/>
            <a:ahLst/>
            <a:cxnLst/>
            <a:rect l="l" t="t" r="r" b="b"/>
            <a:pathLst>
              <a:path w="6492781" h="4114800" extrusionOk="0">
                <a:moveTo>
                  <a:pt x="0" y="0"/>
                </a:moveTo>
                <a:lnTo>
                  <a:pt x="6492781" y="0"/>
                </a:lnTo>
                <a:lnTo>
                  <a:pt x="6492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77" name="Google Shape;77;p11"/>
          <p:cNvSpPr/>
          <p:nvPr/>
        </p:nvSpPr>
        <p:spPr>
          <a:xfrm>
            <a:off x="-2272418" y="4442559"/>
            <a:ext cx="3246391" cy="2057400"/>
          </a:xfrm>
          <a:custGeom>
            <a:avLst/>
            <a:gdLst/>
            <a:ahLst/>
            <a:cxnLst/>
            <a:rect l="l" t="t" r="r" b="b"/>
            <a:pathLst>
              <a:path w="6492781" h="4114800" extrusionOk="0">
                <a:moveTo>
                  <a:pt x="0" y="0"/>
                </a:moveTo>
                <a:lnTo>
                  <a:pt x="6492781" y="0"/>
                </a:lnTo>
                <a:lnTo>
                  <a:pt x="6492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78" name="Google Shape;78;p11"/>
          <p:cNvSpPr txBox="1"/>
          <p:nvPr/>
        </p:nvSpPr>
        <p:spPr>
          <a:xfrm>
            <a:off x="2138625" y="2048500"/>
            <a:ext cx="50052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729659"/>
                </a:solidFill>
                <a:latin typeface="Fredoka"/>
                <a:ea typeface="Fredoka"/>
                <a:cs typeface="Fredoka"/>
                <a:sym typeface="Fredoka"/>
              </a:rPr>
              <a:t>Ökofarmok</a:t>
            </a:r>
            <a:endParaRPr sz="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65A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1673963" y="1690438"/>
            <a:ext cx="681971" cy="681971"/>
          </a:xfrm>
          <a:custGeom>
            <a:avLst/>
            <a:gdLst/>
            <a:ahLst/>
            <a:cxnLst/>
            <a:rect l="l" t="t" r="r" b="b"/>
            <a:pathLst>
              <a:path w="1363942" h="1363942" extrusionOk="0">
                <a:moveTo>
                  <a:pt x="0" y="0"/>
                </a:moveTo>
                <a:lnTo>
                  <a:pt x="1363942" y="0"/>
                </a:lnTo>
                <a:lnTo>
                  <a:pt x="1363942" y="1363942"/>
                </a:lnTo>
                <a:lnTo>
                  <a:pt x="0" y="1363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84" name="Google Shape;84;p12"/>
          <p:cNvSpPr/>
          <p:nvPr/>
        </p:nvSpPr>
        <p:spPr>
          <a:xfrm>
            <a:off x="4231015" y="1690438"/>
            <a:ext cx="681971" cy="681971"/>
          </a:xfrm>
          <a:custGeom>
            <a:avLst/>
            <a:gdLst/>
            <a:ahLst/>
            <a:cxnLst/>
            <a:rect l="l" t="t" r="r" b="b"/>
            <a:pathLst>
              <a:path w="1363942" h="1363942" extrusionOk="0">
                <a:moveTo>
                  <a:pt x="0" y="0"/>
                </a:moveTo>
                <a:lnTo>
                  <a:pt x="1363942" y="0"/>
                </a:lnTo>
                <a:lnTo>
                  <a:pt x="1363942" y="1363942"/>
                </a:lnTo>
                <a:lnTo>
                  <a:pt x="0" y="1363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85" name="Google Shape;85;p12"/>
          <p:cNvSpPr/>
          <p:nvPr/>
        </p:nvSpPr>
        <p:spPr>
          <a:xfrm>
            <a:off x="6787414" y="1690438"/>
            <a:ext cx="681971" cy="681971"/>
          </a:xfrm>
          <a:custGeom>
            <a:avLst/>
            <a:gdLst/>
            <a:ahLst/>
            <a:cxnLst/>
            <a:rect l="l" t="t" r="r" b="b"/>
            <a:pathLst>
              <a:path w="1363942" h="1363942" extrusionOk="0">
                <a:moveTo>
                  <a:pt x="0" y="0"/>
                </a:moveTo>
                <a:lnTo>
                  <a:pt x="1363941" y="0"/>
                </a:lnTo>
                <a:lnTo>
                  <a:pt x="1363941" y="1363942"/>
                </a:lnTo>
                <a:lnTo>
                  <a:pt x="0" y="1363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86" name="Google Shape;86;p12"/>
          <p:cNvSpPr/>
          <p:nvPr/>
        </p:nvSpPr>
        <p:spPr>
          <a:xfrm>
            <a:off x="1673963" y="3295418"/>
            <a:ext cx="681971" cy="681971"/>
          </a:xfrm>
          <a:custGeom>
            <a:avLst/>
            <a:gdLst/>
            <a:ahLst/>
            <a:cxnLst/>
            <a:rect l="l" t="t" r="r" b="b"/>
            <a:pathLst>
              <a:path w="1363942" h="1363942" extrusionOk="0">
                <a:moveTo>
                  <a:pt x="0" y="0"/>
                </a:moveTo>
                <a:lnTo>
                  <a:pt x="1363942" y="0"/>
                </a:lnTo>
                <a:lnTo>
                  <a:pt x="1363942" y="1363942"/>
                </a:lnTo>
                <a:lnTo>
                  <a:pt x="0" y="1363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87" name="Google Shape;87;p12"/>
          <p:cNvSpPr/>
          <p:nvPr/>
        </p:nvSpPr>
        <p:spPr>
          <a:xfrm>
            <a:off x="4231015" y="3295418"/>
            <a:ext cx="681971" cy="681971"/>
          </a:xfrm>
          <a:custGeom>
            <a:avLst/>
            <a:gdLst/>
            <a:ahLst/>
            <a:cxnLst/>
            <a:rect l="l" t="t" r="r" b="b"/>
            <a:pathLst>
              <a:path w="1363942" h="1363942" extrusionOk="0">
                <a:moveTo>
                  <a:pt x="0" y="0"/>
                </a:moveTo>
                <a:lnTo>
                  <a:pt x="1363942" y="0"/>
                </a:lnTo>
                <a:lnTo>
                  <a:pt x="1363942" y="1363942"/>
                </a:lnTo>
                <a:lnTo>
                  <a:pt x="0" y="1363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88" name="Google Shape;88;p12"/>
          <p:cNvSpPr/>
          <p:nvPr/>
        </p:nvSpPr>
        <p:spPr>
          <a:xfrm>
            <a:off x="6787414" y="3295418"/>
            <a:ext cx="681971" cy="681971"/>
          </a:xfrm>
          <a:custGeom>
            <a:avLst/>
            <a:gdLst/>
            <a:ahLst/>
            <a:cxnLst/>
            <a:rect l="l" t="t" r="r" b="b"/>
            <a:pathLst>
              <a:path w="1363942" h="1363942" extrusionOk="0">
                <a:moveTo>
                  <a:pt x="0" y="0"/>
                </a:moveTo>
                <a:lnTo>
                  <a:pt x="1363941" y="0"/>
                </a:lnTo>
                <a:lnTo>
                  <a:pt x="1363941" y="1363942"/>
                </a:lnTo>
                <a:lnTo>
                  <a:pt x="0" y="1363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89" name="Google Shape;89;p12"/>
          <p:cNvSpPr/>
          <p:nvPr/>
        </p:nvSpPr>
        <p:spPr>
          <a:xfrm>
            <a:off x="8033438" y="3876736"/>
            <a:ext cx="1698830" cy="2489129"/>
          </a:xfrm>
          <a:custGeom>
            <a:avLst/>
            <a:gdLst/>
            <a:ahLst/>
            <a:cxnLst/>
            <a:rect l="l" t="t" r="r" b="b"/>
            <a:pathLst>
              <a:path w="3397661" h="4978258" extrusionOk="0">
                <a:moveTo>
                  <a:pt x="0" y="0"/>
                </a:moveTo>
                <a:lnTo>
                  <a:pt x="3397661" y="0"/>
                </a:lnTo>
                <a:lnTo>
                  <a:pt x="3397661" y="4978259"/>
                </a:lnTo>
                <a:lnTo>
                  <a:pt x="0" y="4978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90" name="Google Shape;90;p12"/>
          <p:cNvSpPr/>
          <p:nvPr/>
        </p:nvSpPr>
        <p:spPr>
          <a:xfrm>
            <a:off x="-614032" y="3876736"/>
            <a:ext cx="1698831" cy="2489129"/>
          </a:xfrm>
          <a:custGeom>
            <a:avLst/>
            <a:gdLst/>
            <a:ahLst/>
            <a:cxnLst/>
            <a:rect l="l" t="t" r="r" b="b"/>
            <a:pathLst>
              <a:path w="3397661" h="4978258" extrusionOk="0">
                <a:moveTo>
                  <a:pt x="0" y="0"/>
                </a:moveTo>
                <a:lnTo>
                  <a:pt x="3397661" y="0"/>
                </a:lnTo>
                <a:lnTo>
                  <a:pt x="3397661" y="4978259"/>
                </a:lnTo>
                <a:lnTo>
                  <a:pt x="0" y="4978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91" name="Google Shape;91;p12"/>
          <p:cNvSpPr/>
          <p:nvPr/>
        </p:nvSpPr>
        <p:spPr>
          <a:xfrm>
            <a:off x="8059202" y="2645357"/>
            <a:ext cx="1698831" cy="1346174"/>
          </a:xfrm>
          <a:custGeom>
            <a:avLst/>
            <a:gdLst/>
            <a:ahLst/>
            <a:cxnLst/>
            <a:rect l="l" t="t" r="r" b="b"/>
            <a:pathLst>
              <a:path w="3397661" h="2692348" extrusionOk="0">
                <a:moveTo>
                  <a:pt x="0" y="0"/>
                </a:moveTo>
                <a:lnTo>
                  <a:pt x="3397661" y="0"/>
                </a:lnTo>
                <a:lnTo>
                  <a:pt x="3397661" y="2692348"/>
                </a:lnTo>
                <a:lnTo>
                  <a:pt x="0" y="2692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92" name="Google Shape;92;p12"/>
          <p:cNvSpPr/>
          <p:nvPr/>
        </p:nvSpPr>
        <p:spPr>
          <a:xfrm>
            <a:off x="-614032" y="2645357"/>
            <a:ext cx="1698831" cy="1346174"/>
          </a:xfrm>
          <a:custGeom>
            <a:avLst/>
            <a:gdLst/>
            <a:ahLst/>
            <a:cxnLst/>
            <a:rect l="l" t="t" r="r" b="b"/>
            <a:pathLst>
              <a:path w="3397661" h="2692348" extrusionOk="0">
                <a:moveTo>
                  <a:pt x="0" y="0"/>
                </a:moveTo>
                <a:lnTo>
                  <a:pt x="3397661" y="0"/>
                </a:lnTo>
                <a:lnTo>
                  <a:pt x="3397661" y="2692348"/>
                </a:lnTo>
                <a:lnTo>
                  <a:pt x="0" y="2692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93" name="Google Shape;93;p12"/>
          <p:cNvSpPr/>
          <p:nvPr/>
        </p:nvSpPr>
        <p:spPr>
          <a:xfrm>
            <a:off x="8059202" y="224972"/>
            <a:ext cx="1698831" cy="2489129"/>
          </a:xfrm>
          <a:custGeom>
            <a:avLst/>
            <a:gdLst/>
            <a:ahLst/>
            <a:cxnLst/>
            <a:rect l="l" t="t" r="r" b="b"/>
            <a:pathLst>
              <a:path w="3397661" h="4978258" extrusionOk="0">
                <a:moveTo>
                  <a:pt x="0" y="0"/>
                </a:moveTo>
                <a:lnTo>
                  <a:pt x="3397661" y="0"/>
                </a:lnTo>
                <a:lnTo>
                  <a:pt x="3397661" y="4978258"/>
                </a:lnTo>
                <a:lnTo>
                  <a:pt x="0" y="4978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94" name="Google Shape;94;p12"/>
          <p:cNvSpPr/>
          <p:nvPr/>
        </p:nvSpPr>
        <p:spPr>
          <a:xfrm>
            <a:off x="-614032" y="224972"/>
            <a:ext cx="1698831" cy="2489129"/>
          </a:xfrm>
          <a:custGeom>
            <a:avLst/>
            <a:gdLst/>
            <a:ahLst/>
            <a:cxnLst/>
            <a:rect l="l" t="t" r="r" b="b"/>
            <a:pathLst>
              <a:path w="3397661" h="4978258" extrusionOk="0">
                <a:moveTo>
                  <a:pt x="0" y="0"/>
                </a:moveTo>
                <a:lnTo>
                  <a:pt x="3397661" y="0"/>
                </a:lnTo>
                <a:lnTo>
                  <a:pt x="3397661" y="4978258"/>
                </a:lnTo>
                <a:lnTo>
                  <a:pt x="0" y="4978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95" name="Google Shape;95;p12"/>
          <p:cNvSpPr txBox="1"/>
          <p:nvPr/>
        </p:nvSpPr>
        <p:spPr>
          <a:xfrm>
            <a:off x="1394360" y="557213"/>
            <a:ext cx="6355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FBEFDC"/>
                </a:solidFill>
                <a:latin typeface="Fredoka"/>
                <a:ea typeface="Fredoka"/>
                <a:cs typeface="Fredoka"/>
                <a:sym typeface="Fredoka"/>
              </a:rPr>
              <a:t>Felépítés</a:t>
            </a:r>
            <a:endParaRPr sz="700"/>
          </a:p>
        </p:txBody>
      </p:sp>
      <p:sp>
        <p:nvSpPr>
          <p:cNvPr id="96" name="Google Shape;96;p12"/>
          <p:cNvSpPr txBox="1"/>
          <p:nvPr/>
        </p:nvSpPr>
        <p:spPr>
          <a:xfrm>
            <a:off x="819767" y="2500081"/>
            <a:ext cx="2390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21614"/>
                </a:solidFill>
                <a:latin typeface="Oregano"/>
                <a:ea typeface="Oregano"/>
                <a:cs typeface="Oregano"/>
                <a:sym typeface="Oregano"/>
              </a:rPr>
              <a:t>Céljuk</a:t>
            </a:r>
            <a:endParaRPr sz="700"/>
          </a:p>
        </p:txBody>
      </p:sp>
      <p:sp>
        <p:nvSpPr>
          <p:cNvPr id="97" name="Google Shape;97;p12"/>
          <p:cNvSpPr txBox="1"/>
          <p:nvPr/>
        </p:nvSpPr>
        <p:spPr>
          <a:xfrm>
            <a:off x="1780452" y="1846165"/>
            <a:ext cx="468996" cy="39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 i="0" u="none" strike="noStrike" cap="none">
                <a:solidFill>
                  <a:srgbClr val="729659"/>
                </a:solidFill>
                <a:latin typeface="Fredoka"/>
                <a:ea typeface="Fredoka"/>
                <a:cs typeface="Fredoka"/>
                <a:sym typeface="Fredoka"/>
              </a:rPr>
              <a:t>01</a:t>
            </a:r>
            <a:endParaRPr sz="700"/>
          </a:p>
        </p:txBody>
      </p:sp>
      <p:sp>
        <p:nvSpPr>
          <p:cNvPr id="98" name="Google Shape;98;p12"/>
          <p:cNvSpPr txBox="1"/>
          <p:nvPr/>
        </p:nvSpPr>
        <p:spPr>
          <a:xfrm>
            <a:off x="3376818" y="2500081"/>
            <a:ext cx="2390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21614"/>
                </a:solidFill>
                <a:latin typeface="Oregano"/>
                <a:ea typeface="Oregano"/>
                <a:cs typeface="Oregano"/>
                <a:sym typeface="Oregano"/>
              </a:rPr>
              <a:t>Biogazdálkodás </a:t>
            </a:r>
            <a:endParaRPr sz="700"/>
          </a:p>
        </p:txBody>
      </p:sp>
      <p:sp>
        <p:nvSpPr>
          <p:cNvPr id="99" name="Google Shape;99;p12"/>
          <p:cNvSpPr txBox="1"/>
          <p:nvPr/>
        </p:nvSpPr>
        <p:spPr>
          <a:xfrm>
            <a:off x="4337503" y="1846165"/>
            <a:ext cx="468996" cy="39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 i="0" u="none" strike="noStrike" cap="none">
                <a:solidFill>
                  <a:srgbClr val="729659"/>
                </a:solidFill>
                <a:latin typeface="Fredoka"/>
                <a:ea typeface="Fredoka"/>
                <a:cs typeface="Fredoka"/>
                <a:sym typeface="Fredoka"/>
              </a:rPr>
              <a:t>02</a:t>
            </a:r>
            <a:endParaRPr sz="700"/>
          </a:p>
        </p:txBody>
      </p:sp>
      <p:sp>
        <p:nvSpPr>
          <p:cNvPr id="100" name="Google Shape;100;p12"/>
          <p:cNvSpPr txBox="1"/>
          <p:nvPr/>
        </p:nvSpPr>
        <p:spPr>
          <a:xfrm>
            <a:off x="5815390" y="2500075"/>
            <a:ext cx="2678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21614"/>
                </a:solidFill>
                <a:latin typeface="Oregano"/>
                <a:ea typeface="Oregano"/>
                <a:cs typeface="Oregano"/>
                <a:sym typeface="Oregano"/>
              </a:rPr>
              <a:t>Magyarországi ökofarmok</a:t>
            </a:r>
            <a:endParaRPr sz="700"/>
          </a:p>
        </p:txBody>
      </p:sp>
      <p:sp>
        <p:nvSpPr>
          <p:cNvPr id="101" name="Google Shape;101;p12"/>
          <p:cNvSpPr txBox="1"/>
          <p:nvPr/>
        </p:nvSpPr>
        <p:spPr>
          <a:xfrm>
            <a:off x="6893901" y="1846165"/>
            <a:ext cx="468996" cy="39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 i="0" u="none" strike="noStrike" cap="none">
                <a:solidFill>
                  <a:srgbClr val="729659"/>
                </a:solidFill>
                <a:latin typeface="Fredoka"/>
                <a:ea typeface="Fredoka"/>
                <a:cs typeface="Fredoka"/>
                <a:sym typeface="Fredoka"/>
              </a:rPr>
              <a:t>03</a:t>
            </a:r>
            <a:endParaRPr sz="700"/>
          </a:p>
        </p:txBody>
      </p:sp>
      <p:sp>
        <p:nvSpPr>
          <p:cNvPr id="102" name="Google Shape;102;p12"/>
          <p:cNvSpPr txBox="1"/>
          <p:nvPr/>
        </p:nvSpPr>
        <p:spPr>
          <a:xfrm>
            <a:off x="819767" y="4105061"/>
            <a:ext cx="2390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21614"/>
                </a:solidFill>
                <a:latin typeface="Oregano"/>
                <a:ea typeface="Oregano"/>
                <a:cs typeface="Oregano"/>
                <a:sym typeface="Oregano"/>
              </a:rPr>
              <a:t>Szápári Ökofarm</a:t>
            </a:r>
            <a:endParaRPr sz="700"/>
          </a:p>
        </p:txBody>
      </p:sp>
      <p:sp>
        <p:nvSpPr>
          <p:cNvPr id="103" name="Google Shape;103;p12"/>
          <p:cNvSpPr txBox="1"/>
          <p:nvPr/>
        </p:nvSpPr>
        <p:spPr>
          <a:xfrm>
            <a:off x="1780452" y="3451145"/>
            <a:ext cx="468996" cy="39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 i="0" u="none" strike="noStrike" cap="none">
                <a:solidFill>
                  <a:srgbClr val="729659"/>
                </a:solidFill>
                <a:latin typeface="Fredoka"/>
                <a:ea typeface="Fredoka"/>
                <a:cs typeface="Fredoka"/>
                <a:sym typeface="Fredoka"/>
              </a:rPr>
              <a:t>04</a:t>
            </a:r>
            <a:endParaRPr sz="700"/>
          </a:p>
        </p:txBody>
      </p:sp>
      <p:sp>
        <p:nvSpPr>
          <p:cNvPr id="104" name="Google Shape;104;p12"/>
          <p:cNvSpPr txBox="1"/>
          <p:nvPr/>
        </p:nvSpPr>
        <p:spPr>
          <a:xfrm>
            <a:off x="3376818" y="4105061"/>
            <a:ext cx="2390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21614"/>
                </a:solidFill>
                <a:latin typeface="Oregano"/>
                <a:ea typeface="Oregano"/>
                <a:cs typeface="Oregano"/>
                <a:sym typeface="Oregano"/>
              </a:rPr>
              <a:t>Hudicevec Ökofarm</a:t>
            </a:r>
            <a:endParaRPr sz="700"/>
          </a:p>
        </p:txBody>
      </p:sp>
      <p:sp>
        <p:nvSpPr>
          <p:cNvPr id="105" name="Google Shape;105;p12"/>
          <p:cNvSpPr txBox="1"/>
          <p:nvPr/>
        </p:nvSpPr>
        <p:spPr>
          <a:xfrm>
            <a:off x="4337503" y="3451145"/>
            <a:ext cx="468996" cy="39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 i="0" u="none" strike="noStrike" cap="none">
                <a:solidFill>
                  <a:srgbClr val="729659"/>
                </a:solidFill>
                <a:latin typeface="Fredoka"/>
                <a:ea typeface="Fredoka"/>
                <a:cs typeface="Fredoka"/>
                <a:sym typeface="Fredoka"/>
              </a:rPr>
              <a:t>05</a:t>
            </a:r>
            <a:endParaRPr sz="700"/>
          </a:p>
        </p:txBody>
      </p:sp>
      <p:sp>
        <p:nvSpPr>
          <p:cNvPr id="106" name="Google Shape;106;p12"/>
          <p:cNvSpPr txBox="1"/>
          <p:nvPr/>
        </p:nvSpPr>
        <p:spPr>
          <a:xfrm>
            <a:off x="5933218" y="4105061"/>
            <a:ext cx="2390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Oregano"/>
                <a:ea typeface="Oregano"/>
                <a:cs typeface="Oregano"/>
                <a:sym typeface="Oregano"/>
              </a:rPr>
              <a:t>Világviszonylatban</a:t>
            </a:r>
            <a:endParaRPr sz="2300">
              <a:latin typeface="Oregano"/>
              <a:ea typeface="Oregano"/>
              <a:cs typeface="Oregano"/>
              <a:sym typeface="Oregano"/>
            </a:endParaRPr>
          </a:p>
        </p:txBody>
      </p:sp>
      <p:sp>
        <p:nvSpPr>
          <p:cNvPr id="107" name="Google Shape;107;p12"/>
          <p:cNvSpPr txBox="1"/>
          <p:nvPr/>
        </p:nvSpPr>
        <p:spPr>
          <a:xfrm>
            <a:off x="6893901" y="3451145"/>
            <a:ext cx="468996" cy="39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 i="0" u="none" strike="noStrike" cap="none">
                <a:solidFill>
                  <a:srgbClr val="729659"/>
                </a:solidFill>
                <a:latin typeface="Fredoka"/>
                <a:ea typeface="Fredoka"/>
                <a:cs typeface="Fredoka"/>
                <a:sym typeface="Fredoka"/>
              </a:rPr>
              <a:t>06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BE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/>
          <p:nvPr/>
        </p:nvSpPr>
        <p:spPr>
          <a:xfrm>
            <a:off x="8195232" y="-361056"/>
            <a:ext cx="1991642" cy="1991642"/>
          </a:xfrm>
          <a:custGeom>
            <a:avLst/>
            <a:gdLst/>
            <a:ahLst/>
            <a:cxnLst/>
            <a:rect l="l" t="t" r="r" b="b"/>
            <a:pathLst>
              <a:path w="3983284" h="3983284" extrusionOk="0">
                <a:moveTo>
                  <a:pt x="0" y="0"/>
                </a:moveTo>
                <a:lnTo>
                  <a:pt x="3983284" y="0"/>
                </a:lnTo>
                <a:lnTo>
                  <a:pt x="3983284" y="3983284"/>
                </a:lnTo>
                <a:lnTo>
                  <a:pt x="0" y="3983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113" name="Google Shape;113;p13"/>
          <p:cNvSpPr/>
          <p:nvPr/>
        </p:nvSpPr>
        <p:spPr>
          <a:xfrm>
            <a:off x="92805" y="3724626"/>
            <a:ext cx="1595433" cy="1475401"/>
          </a:xfrm>
          <a:custGeom>
            <a:avLst/>
            <a:gdLst/>
            <a:ahLst/>
            <a:cxnLst/>
            <a:rect l="l" t="t" r="r" b="b"/>
            <a:pathLst>
              <a:path w="2727236" h="2611329" extrusionOk="0">
                <a:moveTo>
                  <a:pt x="0" y="0"/>
                </a:moveTo>
                <a:lnTo>
                  <a:pt x="2727236" y="0"/>
                </a:lnTo>
                <a:lnTo>
                  <a:pt x="2727236" y="2611329"/>
                </a:lnTo>
                <a:lnTo>
                  <a:pt x="0" y="2611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114" name="Google Shape;114;p13"/>
          <p:cNvSpPr/>
          <p:nvPr/>
        </p:nvSpPr>
        <p:spPr>
          <a:xfrm rot="10800000">
            <a:off x="7722540" y="-45108"/>
            <a:ext cx="1198435" cy="1148608"/>
          </a:xfrm>
          <a:custGeom>
            <a:avLst/>
            <a:gdLst/>
            <a:ahLst/>
            <a:cxnLst/>
            <a:rect l="l" t="t" r="r" b="b"/>
            <a:pathLst>
              <a:path w="2057400" h="2041970" extrusionOk="0">
                <a:moveTo>
                  <a:pt x="0" y="0"/>
                </a:moveTo>
                <a:lnTo>
                  <a:pt x="2057400" y="0"/>
                </a:lnTo>
                <a:lnTo>
                  <a:pt x="2057400" y="2041970"/>
                </a:lnTo>
                <a:lnTo>
                  <a:pt x="0" y="2041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115" name="Google Shape;115;p13"/>
          <p:cNvSpPr txBox="1"/>
          <p:nvPr/>
        </p:nvSpPr>
        <p:spPr>
          <a:xfrm>
            <a:off x="4814535" y="2571738"/>
            <a:ext cx="23730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16" name="Google Shape;116;p13"/>
          <p:cNvSpPr txBox="1"/>
          <p:nvPr/>
        </p:nvSpPr>
        <p:spPr>
          <a:xfrm>
            <a:off x="1029268" y="1375800"/>
            <a:ext cx="6927600" cy="23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1614"/>
              </a:buClr>
              <a:buSzPts val="2300"/>
              <a:buFont typeface="Oregano"/>
              <a:buChar char="-"/>
            </a:pPr>
            <a:r>
              <a:rPr lang="en" sz="2300">
                <a:solidFill>
                  <a:srgbClr val="321614"/>
                </a:solidFill>
                <a:latin typeface="Oregano"/>
                <a:ea typeface="Oregano"/>
                <a:cs typeface="Oregano"/>
                <a:sym typeface="Oregano"/>
              </a:rPr>
              <a:t>Fenntartható egységek létrehozása</a:t>
            </a:r>
            <a:endParaRPr sz="2300">
              <a:solidFill>
                <a:srgbClr val="321614"/>
              </a:solidFill>
              <a:latin typeface="Oregano"/>
              <a:ea typeface="Oregano"/>
              <a:cs typeface="Oregano"/>
              <a:sym typeface="Oregano"/>
            </a:endParaRPr>
          </a:p>
          <a:p>
            <a:pPr marL="457200" marR="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1614"/>
              </a:buClr>
              <a:buSzPts val="2300"/>
              <a:buFont typeface="Oregano"/>
              <a:buChar char="-"/>
            </a:pPr>
            <a:r>
              <a:rPr lang="en" sz="2300">
                <a:solidFill>
                  <a:srgbClr val="321614"/>
                </a:solidFill>
                <a:latin typeface="Oregano"/>
                <a:ea typeface="Oregano"/>
                <a:cs typeface="Oregano"/>
                <a:sym typeface="Oregano"/>
              </a:rPr>
              <a:t>Organikus termékek árusítása</a:t>
            </a:r>
            <a:endParaRPr sz="2300">
              <a:solidFill>
                <a:srgbClr val="321614"/>
              </a:solidFill>
              <a:latin typeface="Oregano"/>
              <a:ea typeface="Oregano"/>
              <a:cs typeface="Oregano"/>
              <a:sym typeface="Oregano"/>
            </a:endParaRPr>
          </a:p>
          <a:p>
            <a:pPr marL="457200" marR="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1614"/>
              </a:buClr>
              <a:buSzPts val="2300"/>
              <a:buFont typeface="Oregano"/>
              <a:buChar char="-"/>
            </a:pPr>
            <a:r>
              <a:rPr lang="en" sz="2300">
                <a:solidFill>
                  <a:srgbClr val="321614"/>
                </a:solidFill>
                <a:latin typeface="Oregano"/>
                <a:ea typeface="Oregano"/>
                <a:cs typeface="Oregano"/>
                <a:sym typeface="Oregano"/>
              </a:rPr>
              <a:t>Minimális környezeti terhelés</a:t>
            </a:r>
            <a:endParaRPr sz="2300">
              <a:solidFill>
                <a:srgbClr val="321614"/>
              </a:solidFill>
              <a:latin typeface="Oregano"/>
              <a:ea typeface="Oregano"/>
              <a:cs typeface="Oregano"/>
              <a:sym typeface="Oregano"/>
            </a:endParaRPr>
          </a:p>
          <a:p>
            <a:pPr marL="457200" marR="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1614"/>
              </a:buClr>
              <a:buSzPts val="2300"/>
              <a:buFont typeface="Oregano"/>
              <a:buChar char="-"/>
            </a:pPr>
            <a:r>
              <a:rPr lang="en" sz="2300">
                <a:solidFill>
                  <a:srgbClr val="321614"/>
                </a:solidFill>
                <a:latin typeface="Oregano"/>
                <a:ea typeface="Oregano"/>
                <a:cs typeface="Oregano"/>
                <a:sym typeface="Oregano"/>
              </a:rPr>
              <a:t>Elérhetőség</a:t>
            </a:r>
            <a:endParaRPr sz="2300">
              <a:solidFill>
                <a:srgbClr val="321614"/>
              </a:solidFill>
              <a:latin typeface="Oregano"/>
              <a:ea typeface="Oregano"/>
              <a:cs typeface="Oregano"/>
              <a:sym typeface="Oregano"/>
            </a:endParaRPr>
          </a:p>
          <a:p>
            <a:pPr marL="457200" marR="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1614"/>
              </a:buClr>
              <a:buSzPts val="2300"/>
              <a:buFont typeface="Oregano"/>
              <a:buChar char="-"/>
            </a:pPr>
            <a:r>
              <a:rPr lang="en" sz="2300">
                <a:solidFill>
                  <a:srgbClr val="321614"/>
                </a:solidFill>
                <a:latin typeface="Oregano"/>
                <a:ea typeface="Oregano"/>
                <a:cs typeface="Oregano"/>
                <a:sym typeface="Oregano"/>
              </a:rPr>
              <a:t>Helyi termelők támogatása</a:t>
            </a:r>
            <a:endParaRPr sz="2300">
              <a:solidFill>
                <a:srgbClr val="321614"/>
              </a:solidFill>
              <a:latin typeface="Oregano"/>
              <a:ea typeface="Oregano"/>
              <a:cs typeface="Oregano"/>
              <a:sym typeface="Oregano"/>
            </a:endParaRPr>
          </a:p>
          <a:p>
            <a:pPr marL="457200" marR="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1614"/>
              </a:buClr>
              <a:buSzPts val="2300"/>
              <a:buFont typeface="Oregano"/>
              <a:buChar char="-"/>
            </a:pPr>
            <a:r>
              <a:rPr lang="en" sz="2300">
                <a:solidFill>
                  <a:srgbClr val="321614"/>
                </a:solidFill>
                <a:latin typeface="Oregano"/>
                <a:ea typeface="Oregano"/>
                <a:cs typeface="Oregano"/>
                <a:sym typeface="Oregano"/>
              </a:rPr>
              <a:t>Az emberek oktatása</a:t>
            </a:r>
            <a:endParaRPr sz="2300">
              <a:solidFill>
                <a:srgbClr val="321614"/>
              </a:solidFill>
              <a:latin typeface="Oregano"/>
              <a:ea typeface="Oregano"/>
              <a:cs typeface="Oregano"/>
              <a:sym typeface="Oregano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1526007" y="373964"/>
            <a:ext cx="6092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729659"/>
                </a:solidFill>
                <a:latin typeface="Fredoka"/>
                <a:ea typeface="Fredoka"/>
                <a:cs typeface="Fredoka"/>
                <a:sym typeface="Fredoka"/>
              </a:rPr>
              <a:t>Ökofarmok célja</a:t>
            </a:r>
            <a:endParaRPr sz="2300"/>
          </a:p>
        </p:txBody>
      </p:sp>
      <p:sp>
        <p:nvSpPr>
          <p:cNvPr id="118" name="Google Shape;118;p13"/>
          <p:cNvSpPr/>
          <p:nvPr/>
        </p:nvSpPr>
        <p:spPr>
          <a:xfrm>
            <a:off x="-1042773" y="-361056"/>
            <a:ext cx="1991642" cy="1991642"/>
          </a:xfrm>
          <a:custGeom>
            <a:avLst/>
            <a:gdLst/>
            <a:ahLst/>
            <a:cxnLst/>
            <a:rect l="l" t="t" r="r" b="b"/>
            <a:pathLst>
              <a:path w="3983284" h="3983284" extrusionOk="0">
                <a:moveTo>
                  <a:pt x="0" y="0"/>
                </a:moveTo>
                <a:lnTo>
                  <a:pt x="3983284" y="0"/>
                </a:lnTo>
                <a:lnTo>
                  <a:pt x="3983284" y="3983284"/>
                </a:lnTo>
                <a:lnTo>
                  <a:pt x="0" y="3983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grpSp>
        <p:nvGrpSpPr>
          <p:cNvPr id="119" name="Google Shape;119;p13"/>
          <p:cNvGrpSpPr/>
          <p:nvPr/>
        </p:nvGrpSpPr>
        <p:grpSpPr>
          <a:xfrm rot="5080658">
            <a:off x="5368734" y="1136438"/>
            <a:ext cx="2782181" cy="4130752"/>
            <a:chOff x="0" y="-38100"/>
            <a:chExt cx="1764000" cy="2205600"/>
          </a:xfrm>
        </p:grpSpPr>
        <p:sp>
          <p:nvSpPr>
            <p:cNvPr id="120" name="Google Shape;120;p13"/>
            <p:cNvSpPr/>
            <p:nvPr/>
          </p:nvSpPr>
          <p:spPr>
            <a:xfrm>
              <a:off x="0" y="0"/>
              <a:ext cx="1763869" cy="2167467"/>
            </a:xfrm>
            <a:custGeom>
              <a:avLst/>
              <a:gdLst/>
              <a:ahLst/>
              <a:cxnLst/>
              <a:rect l="l" t="t" r="r" b="b"/>
              <a:pathLst>
                <a:path w="1763869" h="2167467" extrusionOk="0">
                  <a:moveTo>
                    <a:pt x="0" y="0"/>
                  </a:moveTo>
                  <a:lnTo>
                    <a:pt x="1763869" y="0"/>
                  </a:lnTo>
                  <a:lnTo>
                    <a:pt x="176386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729659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0" y="-38100"/>
              <a:ext cx="1764000" cy="220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225" tIns="24225" rIns="24225" bIns="24225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2" name="Google Shape;122;p13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235" y="1879338"/>
            <a:ext cx="3930276" cy="2625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BE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/>
          <p:nvPr/>
        </p:nvSpPr>
        <p:spPr>
          <a:xfrm>
            <a:off x="5734661" y="1082259"/>
            <a:ext cx="2761749" cy="1750259"/>
          </a:xfrm>
          <a:custGeom>
            <a:avLst/>
            <a:gdLst/>
            <a:ahLst/>
            <a:cxnLst/>
            <a:rect l="l" t="t" r="r" b="b"/>
            <a:pathLst>
              <a:path w="5523498" h="3500517" extrusionOk="0">
                <a:moveTo>
                  <a:pt x="0" y="0"/>
                </a:moveTo>
                <a:lnTo>
                  <a:pt x="5523498" y="0"/>
                </a:lnTo>
                <a:lnTo>
                  <a:pt x="5523498" y="3500516"/>
                </a:lnTo>
                <a:lnTo>
                  <a:pt x="0" y="3500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grpSp>
        <p:nvGrpSpPr>
          <p:cNvPr id="128" name="Google Shape;128;p14"/>
          <p:cNvGrpSpPr/>
          <p:nvPr/>
        </p:nvGrpSpPr>
        <p:grpSpPr>
          <a:xfrm>
            <a:off x="4572000" y="161205"/>
            <a:ext cx="4057650" cy="1008338"/>
            <a:chOff x="0" y="-66675"/>
            <a:chExt cx="2137363" cy="531141"/>
          </a:xfrm>
        </p:grpSpPr>
        <p:sp>
          <p:nvSpPr>
            <p:cNvPr id="129" name="Google Shape;129;p14"/>
            <p:cNvSpPr/>
            <p:nvPr/>
          </p:nvSpPr>
          <p:spPr>
            <a:xfrm>
              <a:off x="0" y="0"/>
              <a:ext cx="2137363" cy="464466"/>
            </a:xfrm>
            <a:custGeom>
              <a:avLst/>
              <a:gdLst/>
              <a:ahLst/>
              <a:cxnLst/>
              <a:rect l="l" t="t" r="r" b="b"/>
              <a:pathLst>
                <a:path w="2137363" h="464466" extrusionOk="0">
                  <a:moveTo>
                    <a:pt x="73457" y="0"/>
                  </a:moveTo>
                  <a:lnTo>
                    <a:pt x="2063906" y="0"/>
                  </a:lnTo>
                  <a:cubicBezTo>
                    <a:pt x="2083388" y="0"/>
                    <a:pt x="2102072" y="7739"/>
                    <a:pt x="2115848" y="21515"/>
                  </a:cubicBezTo>
                  <a:cubicBezTo>
                    <a:pt x="2129624" y="35291"/>
                    <a:pt x="2137363" y="53975"/>
                    <a:pt x="2137363" y="73457"/>
                  </a:cubicBezTo>
                  <a:lnTo>
                    <a:pt x="2137363" y="391009"/>
                  </a:lnTo>
                  <a:cubicBezTo>
                    <a:pt x="2137363" y="431578"/>
                    <a:pt x="2104475" y="464466"/>
                    <a:pt x="2063906" y="464466"/>
                  </a:cubicBezTo>
                  <a:lnTo>
                    <a:pt x="73457" y="464466"/>
                  </a:lnTo>
                  <a:cubicBezTo>
                    <a:pt x="53975" y="464466"/>
                    <a:pt x="35291" y="456727"/>
                    <a:pt x="21515" y="442951"/>
                  </a:cubicBezTo>
                  <a:cubicBezTo>
                    <a:pt x="7739" y="429175"/>
                    <a:pt x="0" y="410491"/>
                    <a:pt x="0" y="391009"/>
                  </a:cubicBezTo>
                  <a:lnTo>
                    <a:pt x="0" y="73457"/>
                  </a:lnTo>
                  <a:cubicBezTo>
                    <a:pt x="0" y="32888"/>
                    <a:pt x="32888" y="0"/>
                    <a:pt x="73457" y="0"/>
                  </a:cubicBezTo>
                  <a:close/>
                </a:path>
              </a:pathLst>
            </a:custGeom>
            <a:solidFill>
              <a:srgbClr val="70965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 txBox="1"/>
            <p:nvPr/>
          </p:nvSpPr>
          <p:spPr>
            <a:xfrm>
              <a:off x="0" y="-66675"/>
              <a:ext cx="2137363" cy="531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7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14"/>
          <p:cNvGrpSpPr/>
          <p:nvPr/>
        </p:nvGrpSpPr>
        <p:grpSpPr>
          <a:xfrm>
            <a:off x="4572000" y="2618655"/>
            <a:ext cx="4057650" cy="1008338"/>
            <a:chOff x="0" y="-66675"/>
            <a:chExt cx="2137363" cy="531141"/>
          </a:xfrm>
        </p:grpSpPr>
        <p:sp>
          <p:nvSpPr>
            <p:cNvPr id="132" name="Google Shape;132;p14"/>
            <p:cNvSpPr/>
            <p:nvPr/>
          </p:nvSpPr>
          <p:spPr>
            <a:xfrm>
              <a:off x="0" y="0"/>
              <a:ext cx="2137363" cy="464466"/>
            </a:xfrm>
            <a:custGeom>
              <a:avLst/>
              <a:gdLst/>
              <a:ahLst/>
              <a:cxnLst/>
              <a:rect l="l" t="t" r="r" b="b"/>
              <a:pathLst>
                <a:path w="2137363" h="464466" extrusionOk="0">
                  <a:moveTo>
                    <a:pt x="73457" y="0"/>
                  </a:moveTo>
                  <a:lnTo>
                    <a:pt x="2063906" y="0"/>
                  </a:lnTo>
                  <a:cubicBezTo>
                    <a:pt x="2083388" y="0"/>
                    <a:pt x="2102072" y="7739"/>
                    <a:pt x="2115848" y="21515"/>
                  </a:cubicBezTo>
                  <a:cubicBezTo>
                    <a:pt x="2129624" y="35291"/>
                    <a:pt x="2137363" y="53975"/>
                    <a:pt x="2137363" y="73457"/>
                  </a:cubicBezTo>
                  <a:lnTo>
                    <a:pt x="2137363" y="391009"/>
                  </a:lnTo>
                  <a:cubicBezTo>
                    <a:pt x="2137363" y="431578"/>
                    <a:pt x="2104475" y="464466"/>
                    <a:pt x="2063906" y="464466"/>
                  </a:cubicBezTo>
                  <a:lnTo>
                    <a:pt x="73457" y="464466"/>
                  </a:lnTo>
                  <a:cubicBezTo>
                    <a:pt x="53975" y="464466"/>
                    <a:pt x="35291" y="456727"/>
                    <a:pt x="21515" y="442951"/>
                  </a:cubicBezTo>
                  <a:cubicBezTo>
                    <a:pt x="7739" y="429175"/>
                    <a:pt x="0" y="410491"/>
                    <a:pt x="0" y="391009"/>
                  </a:cubicBezTo>
                  <a:lnTo>
                    <a:pt x="0" y="73457"/>
                  </a:lnTo>
                  <a:cubicBezTo>
                    <a:pt x="0" y="32888"/>
                    <a:pt x="32888" y="0"/>
                    <a:pt x="73457" y="0"/>
                  </a:cubicBezTo>
                  <a:close/>
                </a:path>
              </a:pathLst>
            </a:custGeom>
            <a:solidFill>
              <a:srgbClr val="70965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4"/>
            <p:cNvSpPr txBox="1"/>
            <p:nvPr/>
          </p:nvSpPr>
          <p:spPr>
            <a:xfrm>
              <a:off x="0" y="-66675"/>
              <a:ext cx="2137363" cy="531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7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14"/>
          <p:cNvSpPr/>
          <p:nvPr/>
        </p:nvSpPr>
        <p:spPr>
          <a:xfrm>
            <a:off x="622556" y="2676186"/>
            <a:ext cx="2160622" cy="1344988"/>
          </a:xfrm>
          <a:custGeom>
            <a:avLst/>
            <a:gdLst/>
            <a:ahLst/>
            <a:cxnLst/>
            <a:rect l="l" t="t" r="r" b="b"/>
            <a:pathLst>
              <a:path w="4321245" h="2689975" extrusionOk="0">
                <a:moveTo>
                  <a:pt x="0" y="0"/>
                </a:moveTo>
                <a:lnTo>
                  <a:pt x="4321246" y="0"/>
                </a:lnTo>
                <a:lnTo>
                  <a:pt x="4321246" y="2689976"/>
                </a:lnTo>
                <a:lnTo>
                  <a:pt x="0" y="2689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grpSp>
        <p:nvGrpSpPr>
          <p:cNvPr id="135" name="Google Shape;135;p14"/>
          <p:cNvGrpSpPr/>
          <p:nvPr/>
        </p:nvGrpSpPr>
        <p:grpSpPr>
          <a:xfrm>
            <a:off x="390525" y="3845805"/>
            <a:ext cx="4185233" cy="1008338"/>
            <a:chOff x="0" y="-66675"/>
            <a:chExt cx="2204567" cy="531141"/>
          </a:xfrm>
        </p:grpSpPr>
        <p:sp>
          <p:nvSpPr>
            <p:cNvPr id="136" name="Google Shape;136;p14"/>
            <p:cNvSpPr/>
            <p:nvPr/>
          </p:nvSpPr>
          <p:spPr>
            <a:xfrm>
              <a:off x="0" y="0"/>
              <a:ext cx="2204567" cy="464466"/>
            </a:xfrm>
            <a:custGeom>
              <a:avLst/>
              <a:gdLst/>
              <a:ahLst/>
              <a:cxnLst/>
              <a:rect l="l" t="t" r="r" b="b"/>
              <a:pathLst>
                <a:path w="2204567" h="464466" extrusionOk="0">
                  <a:moveTo>
                    <a:pt x="71218" y="0"/>
                  </a:moveTo>
                  <a:lnTo>
                    <a:pt x="2133349" y="0"/>
                  </a:lnTo>
                  <a:cubicBezTo>
                    <a:pt x="2172682" y="0"/>
                    <a:pt x="2204567" y="31885"/>
                    <a:pt x="2204567" y="71218"/>
                  </a:cubicBezTo>
                  <a:lnTo>
                    <a:pt x="2204567" y="393248"/>
                  </a:lnTo>
                  <a:cubicBezTo>
                    <a:pt x="2204567" y="432580"/>
                    <a:pt x="2172682" y="464466"/>
                    <a:pt x="2133349" y="464466"/>
                  </a:cubicBezTo>
                  <a:lnTo>
                    <a:pt x="71218" y="464466"/>
                  </a:lnTo>
                  <a:cubicBezTo>
                    <a:pt x="31885" y="464466"/>
                    <a:pt x="0" y="432580"/>
                    <a:pt x="0" y="393248"/>
                  </a:cubicBezTo>
                  <a:lnTo>
                    <a:pt x="0" y="71218"/>
                  </a:lnTo>
                  <a:cubicBezTo>
                    <a:pt x="0" y="31885"/>
                    <a:pt x="31885" y="0"/>
                    <a:pt x="71218" y="0"/>
                  </a:cubicBezTo>
                  <a:close/>
                </a:path>
              </a:pathLst>
            </a:custGeom>
            <a:solidFill>
              <a:srgbClr val="70965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 txBox="1"/>
            <p:nvPr/>
          </p:nvSpPr>
          <p:spPr>
            <a:xfrm>
              <a:off x="0" y="-66675"/>
              <a:ext cx="2204567" cy="531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7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14"/>
          <p:cNvSpPr/>
          <p:nvPr/>
        </p:nvSpPr>
        <p:spPr>
          <a:xfrm>
            <a:off x="5734661" y="3770918"/>
            <a:ext cx="1999869" cy="1432407"/>
          </a:xfrm>
          <a:custGeom>
            <a:avLst/>
            <a:gdLst/>
            <a:ahLst/>
            <a:cxnLst/>
            <a:rect l="l" t="t" r="r" b="b"/>
            <a:pathLst>
              <a:path w="3999739" h="2864813" extrusionOk="0">
                <a:moveTo>
                  <a:pt x="0" y="0"/>
                </a:moveTo>
                <a:lnTo>
                  <a:pt x="3999739" y="0"/>
                </a:lnTo>
                <a:lnTo>
                  <a:pt x="3999739" y="2864814"/>
                </a:lnTo>
                <a:lnTo>
                  <a:pt x="0" y="2864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139" name="Google Shape;139;p14"/>
          <p:cNvSpPr/>
          <p:nvPr/>
        </p:nvSpPr>
        <p:spPr>
          <a:xfrm>
            <a:off x="759320" y="46364"/>
            <a:ext cx="3209517" cy="1520509"/>
          </a:xfrm>
          <a:custGeom>
            <a:avLst/>
            <a:gdLst/>
            <a:ahLst/>
            <a:cxnLst/>
            <a:rect l="l" t="t" r="r" b="b"/>
            <a:pathLst>
              <a:path w="6419033" h="3041017" extrusionOk="0">
                <a:moveTo>
                  <a:pt x="0" y="0"/>
                </a:moveTo>
                <a:lnTo>
                  <a:pt x="6419033" y="0"/>
                </a:lnTo>
                <a:lnTo>
                  <a:pt x="6419033" y="3041016"/>
                </a:lnTo>
                <a:lnTo>
                  <a:pt x="0" y="3041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grpSp>
        <p:nvGrpSpPr>
          <p:cNvPr id="140" name="Google Shape;140;p14"/>
          <p:cNvGrpSpPr/>
          <p:nvPr/>
        </p:nvGrpSpPr>
        <p:grpSpPr>
          <a:xfrm>
            <a:off x="390525" y="1391504"/>
            <a:ext cx="4185233" cy="1008338"/>
            <a:chOff x="0" y="-66675"/>
            <a:chExt cx="2204567" cy="531141"/>
          </a:xfrm>
        </p:grpSpPr>
        <p:sp>
          <p:nvSpPr>
            <p:cNvPr id="141" name="Google Shape;141;p14"/>
            <p:cNvSpPr/>
            <p:nvPr/>
          </p:nvSpPr>
          <p:spPr>
            <a:xfrm>
              <a:off x="0" y="0"/>
              <a:ext cx="2204567" cy="464466"/>
            </a:xfrm>
            <a:custGeom>
              <a:avLst/>
              <a:gdLst/>
              <a:ahLst/>
              <a:cxnLst/>
              <a:rect l="l" t="t" r="r" b="b"/>
              <a:pathLst>
                <a:path w="2204567" h="464466" extrusionOk="0">
                  <a:moveTo>
                    <a:pt x="71218" y="0"/>
                  </a:moveTo>
                  <a:lnTo>
                    <a:pt x="2133349" y="0"/>
                  </a:lnTo>
                  <a:cubicBezTo>
                    <a:pt x="2172682" y="0"/>
                    <a:pt x="2204567" y="31885"/>
                    <a:pt x="2204567" y="71218"/>
                  </a:cubicBezTo>
                  <a:lnTo>
                    <a:pt x="2204567" y="393248"/>
                  </a:lnTo>
                  <a:cubicBezTo>
                    <a:pt x="2204567" y="432580"/>
                    <a:pt x="2172682" y="464466"/>
                    <a:pt x="2133349" y="464466"/>
                  </a:cubicBezTo>
                  <a:lnTo>
                    <a:pt x="71218" y="464466"/>
                  </a:lnTo>
                  <a:cubicBezTo>
                    <a:pt x="31885" y="464466"/>
                    <a:pt x="0" y="432580"/>
                    <a:pt x="0" y="393248"/>
                  </a:cubicBezTo>
                  <a:lnTo>
                    <a:pt x="0" y="71218"/>
                  </a:lnTo>
                  <a:cubicBezTo>
                    <a:pt x="0" y="31885"/>
                    <a:pt x="31885" y="0"/>
                    <a:pt x="71218" y="0"/>
                  </a:cubicBezTo>
                  <a:close/>
                </a:path>
              </a:pathLst>
            </a:custGeom>
            <a:solidFill>
              <a:srgbClr val="70965A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 txBox="1"/>
            <p:nvPr/>
          </p:nvSpPr>
          <p:spPr>
            <a:xfrm>
              <a:off x="0" y="-66675"/>
              <a:ext cx="2204567" cy="531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7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14"/>
          <p:cNvSpPr/>
          <p:nvPr/>
        </p:nvSpPr>
        <p:spPr>
          <a:xfrm>
            <a:off x="4009567" y="166229"/>
            <a:ext cx="1124867" cy="1124867"/>
          </a:xfrm>
          <a:custGeom>
            <a:avLst/>
            <a:gdLst/>
            <a:ahLst/>
            <a:cxnLst/>
            <a:rect l="l" t="t" r="r" b="b"/>
            <a:pathLst>
              <a:path w="2249734" h="2249734" extrusionOk="0">
                <a:moveTo>
                  <a:pt x="0" y="0"/>
                </a:moveTo>
                <a:lnTo>
                  <a:pt x="2249734" y="0"/>
                </a:lnTo>
                <a:lnTo>
                  <a:pt x="2249734" y="2249734"/>
                </a:lnTo>
                <a:lnTo>
                  <a:pt x="0" y="2249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144" name="Google Shape;144;p14"/>
          <p:cNvSpPr/>
          <p:nvPr/>
        </p:nvSpPr>
        <p:spPr>
          <a:xfrm>
            <a:off x="4009567" y="1394954"/>
            <a:ext cx="1124867" cy="1124867"/>
          </a:xfrm>
          <a:custGeom>
            <a:avLst/>
            <a:gdLst/>
            <a:ahLst/>
            <a:cxnLst/>
            <a:rect l="l" t="t" r="r" b="b"/>
            <a:pathLst>
              <a:path w="2249734" h="2249734" extrusionOk="0">
                <a:moveTo>
                  <a:pt x="0" y="0"/>
                </a:moveTo>
                <a:lnTo>
                  <a:pt x="2249734" y="0"/>
                </a:lnTo>
                <a:lnTo>
                  <a:pt x="2249734" y="2249734"/>
                </a:lnTo>
                <a:lnTo>
                  <a:pt x="0" y="2249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145" name="Google Shape;145;p14"/>
          <p:cNvSpPr/>
          <p:nvPr/>
        </p:nvSpPr>
        <p:spPr>
          <a:xfrm>
            <a:off x="4009567" y="2623679"/>
            <a:ext cx="1124867" cy="1124867"/>
          </a:xfrm>
          <a:custGeom>
            <a:avLst/>
            <a:gdLst/>
            <a:ahLst/>
            <a:cxnLst/>
            <a:rect l="l" t="t" r="r" b="b"/>
            <a:pathLst>
              <a:path w="2249734" h="2249734" extrusionOk="0">
                <a:moveTo>
                  <a:pt x="0" y="0"/>
                </a:moveTo>
                <a:lnTo>
                  <a:pt x="2249734" y="0"/>
                </a:lnTo>
                <a:lnTo>
                  <a:pt x="2249734" y="2249734"/>
                </a:lnTo>
                <a:lnTo>
                  <a:pt x="0" y="2249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146" name="Google Shape;146;p14"/>
          <p:cNvSpPr/>
          <p:nvPr/>
        </p:nvSpPr>
        <p:spPr>
          <a:xfrm>
            <a:off x="4009567" y="3852404"/>
            <a:ext cx="1124867" cy="1124867"/>
          </a:xfrm>
          <a:custGeom>
            <a:avLst/>
            <a:gdLst/>
            <a:ahLst/>
            <a:cxnLst/>
            <a:rect l="l" t="t" r="r" b="b"/>
            <a:pathLst>
              <a:path w="2249734" h="2249734" extrusionOk="0">
                <a:moveTo>
                  <a:pt x="0" y="0"/>
                </a:moveTo>
                <a:lnTo>
                  <a:pt x="2249734" y="0"/>
                </a:lnTo>
                <a:lnTo>
                  <a:pt x="2249734" y="2249734"/>
                </a:lnTo>
                <a:lnTo>
                  <a:pt x="0" y="2249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147" name="Google Shape;147;p14"/>
          <p:cNvSpPr txBox="1"/>
          <p:nvPr/>
        </p:nvSpPr>
        <p:spPr>
          <a:xfrm>
            <a:off x="4083194" y="528638"/>
            <a:ext cx="97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729659"/>
                </a:solidFill>
                <a:latin typeface="Fredoka"/>
                <a:ea typeface="Fredoka"/>
                <a:cs typeface="Fredoka"/>
                <a:sym typeface="Fredoka"/>
              </a:rPr>
              <a:t>1740</a:t>
            </a:r>
            <a:endParaRPr sz="700"/>
          </a:p>
        </p:txBody>
      </p:sp>
      <p:sp>
        <p:nvSpPr>
          <p:cNvPr id="148" name="Google Shape;148;p14"/>
          <p:cNvSpPr txBox="1"/>
          <p:nvPr/>
        </p:nvSpPr>
        <p:spPr>
          <a:xfrm>
            <a:off x="4083194" y="1757363"/>
            <a:ext cx="97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729659"/>
                </a:solidFill>
                <a:latin typeface="Fredoka"/>
                <a:ea typeface="Fredoka"/>
                <a:cs typeface="Fredoka"/>
                <a:sym typeface="Fredoka"/>
              </a:rPr>
              <a:t>1920</a:t>
            </a:r>
            <a:endParaRPr sz="700"/>
          </a:p>
        </p:txBody>
      </p:sp>
      <p:sp>
        <p:nvSpPr>
          <p:cNvPr id="149" name="Google Shape;149;p14"/>
          <p:cNvSpPr txBox="1"/>
          <p:nvPr/>
        </p:nvSpPr>
        <p:spPr>
          <a:xfrm>
            <a:off x="4083194" y="2986088"/>
            <a:ext cx="97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729659"/>
                </a:solidFill>
                <a:latin typeface="Fredoka"/>
                <a:ea typeface="Fredoka"/>
                <a:cs typeface="Fredoka"/>
                <a:sym typeface="Fredoka"/>
              </a:rPr>
              <a:t>1983</a:t>
            </a:r>
            <a:endParaRPr sz="700"/>
          </a:p>
        </p:txBody>
      </p:sp>
      <p:sp>
        <p:nvSpPr>
          <p:cNvPr id="150" name="Google Shape;150;p14"/>
          <p:cNvSpPr txBox="1"/>
          <p:nvPr/>
        </p:nvSpPr>
        <p:spPr>
          <a:xfrm>
            <a:off x="4083194" y="4214813"/>
            <a:ext cx="97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i="0" u="none" strike="noStrike" cap="none">
                <a:solidFill>
                  <a:srgbClr val="729659"/>
                </a:solidFill>
                <a:latin typeface="Fredoka"/>
                <a:ea typeface="Fredoka"/>
                <a:cs typeface="Fredoka"/>
                <a:sym typeface="Fredoka"/>
              </a:rPr>
              <a:t>202</a:t>
            </a:r>
            <a:r>
              <a:rPr lang="en" sz="3000">
                <a:solidFill>
                  <a:srgbClr val="729659"/>
                </a:solidFill>
                <a:latin typeface="Fredoka"/>
                <a:ea typeface="Fredoka"/>
                <a:cs typeface="Fredoka"/>
                <a:sym typeface="Fredoka"/>
              </a:rPr>
              <a:t>6</a:t>
            </a:r>
            <a:endParaRPr sz="700"/>
          </a:p>
        </p:txBody>
      </p:sp>
      <p:sp>
        <p:nvSpPr>
          <p:cNvPr id="151" name="Google Shape;151;p14"/>
          <p:cNvSpPr txBox="1"/>
          <p:nvPr/>
        </p:nvSpPr>
        <p:spPr>
          <a:xfrm>
            <a:off x="5349049" y="334160"/>
            <a:ext cx="2771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BEFDC"/>
                </a:solidFill>
                <a:latin typeface="Oregano"/>
                <a:ea typeface="Oregano"/>
                <a:cs typeface="Oregano"/>
                <a:sym typeface="Oregano"/>
              </a:rPr>
              <a:t>Első ipari forradalom</a:t>
            </a:r>
            <a:endParaRPr sz="700"/>
          </a:p>
        </p:txBody>
      </p:sp>
      <p:sp>
        <p:nvSpPr>
          <p:cNvPr id="152" name="Google Shape;152;p14"/>
          <p:cNvSpPr txBox="1"/>
          <p:nvPr/>
        </p:nvSpPr>
        <p:spPr>
          <a:xfrm>
            <a:off x="5349061" y="2832536"/>
            <a:ext cx="2771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BEFDC"/>
                </a:solidFill>
                <a:latin typeface="Oregano"/>
                <a:ea typeface="Oregano"/>
                <a:cs typeface="Oregano"/>
                <a:sym typeface="Oregano"/>
              </a:rPr>
              <a:t>Magyarországon</a:t>
            </a:r>
            <a:endParaRPr sz="700"/>
          </a:p>
        </p:txBody>
      </p:sp>
      <p:sp>
        <p:nvSpPr>
          <p:cNvPr id="153" name="Google Shape;153;p14"/>
          <p:cNvSpPr txBox="1"/>
          <p:nvPr/>
        </p:nvSpPr>
        <p:spPr>
          <a:xfrm>
            <a:off x="1087369" y="4021187"/>
            <a:ext cx="2771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BEFDC"/>
                </a:solidFill>
                <a:latin typeface="Oregano"/>
                <a:ea typeface="Oregano"/>
                <a:cs typeface="Oregano"/>
                <a:sym typeface="Oregano"/>
              </a:rPr>
              <a:t>Napjainkban</a:t>
            </a:r>
            <a:endParaRPr sz="700"/>
          </a:p>
        </p:txBody>
      </p:sp>
      <p:sp>
        <p:nvSpPr>
          <p:cNvPr id="154" name="Google Shape;154;p14"/>
          <p:cNvSpPr txBox="1"/>
          <p:nvPr/>
        </p:nvSpPr>
        <p:spPr>
          <a:xfrm>
            <a:off x="1087382" y="1566885"/>
            <a:ext cx="2771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BEFDC"/>
                </a:solidFill>
                <a:latin typeface="Oregano"/>
                <a:ea typeface="Oregano"/>
                <a:cs typeface="Oregano"/>
                <a:sym typeface="Oregano"/>
              </a:rPr>
              <a:t>Dinamikus biogazdálkodás</a:t>
            </a:r>
            <a:endParaRPr sz="700"/>
          </a:p>
        </p:txBody>
      </p:sp>
      <p:sp>
        <p:nvSpPr>
          <p:cNvPr id="155" name="Google Shape;155;p14"/>
          <p:cNvSpPr txBox="1"/>
          <p:nvPr/>
        </p:nvSpPr>
        <p:spPr>
          <a:xfrm>
            <a:off x="5383111" y="688158"/>
            <a:ext cx="2988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BEFDC"/>
                </a:solidFill>
                <a:latin typeface="Lato"/>
                <a:ea typeface="Lato"/>
                <a:cs typeface="Lato"/>
                <a:sym typeface="Lato"/>
              </a:rPr>
              <a:t>Ipari forradalom előtt minden gazdálkodás biogazdálkodás</a:t>
            </a:r>
            <a:r>
              <a:rPr lang="en" b="0" i="0" u="none" strike="noStrike" cap="none">
                <a:solidFill>
                  <a:srgbClr val="FBEFDC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/>
          </a:p>
        </p:txBody>
      </p:sp>
      <p:sp>
        <p:nvSpPr>
          <p:cNvPr id="156" name="Google Shape;156;p14"/>
          <p:cNvSpPr txBox="1"/>
          <p:nvPr/>
        </p:nvSpPr>
        <p:spPr>
          <a:xfrm>
            <a:off x="5383036" y="3226634"/>
            <a:ext cx="2988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5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BEFDC"/>
                </a:solidFill>
                <a:latin typeface="Lato"/>
                <a:ea typeface="Lato"/>
                <a:cs typeface="Lato"/>
                <a:sym typeface="Lato"/>
              </a:rPr>
              <a:t>Biokultúra klub létrejötte.</a:t>
            </a:r>
            <a:r>
              <a:rPr lang="en" sz="1000" b="0" i="0" u="none" strike="noStrike" cap="none">
                <a:solidFill>
                  <a:srgbClr val="FBEFD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700"/>
          </a:p>
        </p:txBody>
      </p:sp>
      <p:sp>
        <p:nvSpPr>
          <p:cNvPr id="157" name="Google Shape;157;p14"/>
          <p:cNvSpPr txBox="1"/>
          <p:nvPr/>
        </p:nvSpPr>
        <p:spPr>
          <a:xfrm>
            <a:off x="869780" y="4375184"/>
            <a:ext cx="2988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BEFDC"/>
                </a:solidFill>
                <a:latin typeface="Lato"/>
                <a:ea typeface="Lato"/>
                <a:cs typeface="Lato"/>
                <a:sym typeface="Lato"/>
              </a:rPr>
              <a:t>Eu-s, illetve nemzeti támogatások népszerűsítik az ökofarmokat.</a:t>
            </a:r>
            <a:endParaRPr/>
          </a:p>
        </p:txBody>
      </p:sp>
      <p:sp>
        <p:nvSpPr>
          <p:cNvPr id="158" name="Google Shape;158;p14"/>
          <p:cNvSpPr txBox="1"/>
          <p:nvPr/>
        </p:nvSpPr>
        <p:spPr>
          <a:xfrm>
            <a:off x="978630" y="1920883"/>
            <a:ext cx="2988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BEFDC"/>
                </a:solidFill>
                <a:latin typeface="Lato"/>
                <a:ea typeface="Lato"/>
                <a:cs typeface="Lato"/>
                <a:sym typeface="Lato"/>
              </a:rPr>
              <a:t>Közép-európai mozgalom Rudolf Steiner munkássága nyomán.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BE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5"/>
          <p:cNvGrpSpPr/>
          <p:nvPr/>
        </p:nvGrpSpPr>
        <p:grpSpPr>
          <a:xfrm>
            <a:off x="648158" y="1312476"/>
            <a:ext cx="3585157" cy="1008338"/>
            <a:chOff x="0" y="-66675"/>
            <a:chExt cx="1888478" cy="531141"/>
          </a:xfrm>
        </p:grpSpPr>
        <p:sp>
          <p:nvSpPr>
            <p:cNvPr id="164" name="Google Shape;164;p15"/>
            <p:cNvSpPr/>
            <p:nvPr/>
          </p:nvSpPr>
          <p:spPr>
            <a:xfrm>
              <a:off x="0" y="0"/>
              <a:ext cx="1888478" cy="464466"/>
            </a:xfrm>
            <a:custGeom>
              <a:avLst/>
              <a:gdLst/>
              <a:ahLst/>
              <a:cxnLst/>
              <a:rect l="l" t="t" r="r" b="b"/>
              <a:pathLst>
                <a:path w="1888478" h="464466" extrusionOk="0">
                  <a:moveTo>
                    <a:pt x="0" y="0"/>
                  </a:moveTo>
                  <a:lnTo>
                    <a:pt x="1888478" y="0"/>
                  </a:lnTo>
                  <a:lnTo>
                    <a:pt x="1888478" y="464466"/>
                  </a:lnTo>
                  <a:lnTo>
                    <a:pt x="0" y="464466"/>
                  </a:lnTo>
                  <a:close/>
                </a:path>
              </a:pathLst>
            </a:custGeom>
            <a:solidFill>
              <a:srgbClr val="70965A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5" name="Google Shape;165;p15"/>
            <p:cNvSpPr txBox="1"/>
            <p:nvPr/>
          </p:nvSpPr>
          <p:spPr>
            <a:xfrm>
              <a:off x="0" y="-66675"/>
              <a:ext cx="1888478" cy="531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7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15"/>
          <p:cNvSpPr txBox="1"/>
          <p:nvPr/>
        </p:nvSpPr>
        <p:spPr>
          <a:xfrm>
            <a:off x="1018248" y="2071092"/>
            <a:ext cx="285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BEFDC"/>
                </a:solidFill>
                <a:latin typeface="Lato"/>
                <a:ea typeface="Lato"/>
                <a:cs typeface="Lato"/>
                <a:sym typeface="Lato"/>
              </a:rPr>
              <a:t>Kereslet biotermékekre</a:t>
            </a:r>
            <a:endParaRPr/>
          </a:p>
        </p:txBody>
      </p:sp>
      <p:sp>
        <p:nvSpPr>
          <p:cNvPr id="167" name="Google Shape;167;p15"/>
          <p:cNvSpPr txBox="1"/>
          <p:nvPr/>
        </p:nvSpPr>
        <p:spPr>
          <a:xfrm>
            <a:off x="1089062" y="417050"/>
            <a:ext cx="7319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729659"/>
                </a:solidFill>
                <a:latin typeface="Fredoka"/>
                <a:ea typeface="Fredoka"/>
                <a:cs typeface="Fredoka"/>
                <a:sym typeface="Fredoka"/>
              </a:rPr>
              <a:t>Magyarországi Ökofarmok</a:t>
            </a:r>
            <a:endParaRPr sz="700"/>
          </a:p>
        </p:txBody>
      </p:sp>
      <p:sp>
        <p:nvSpPr>
          <p:cNvPr id="168" name="Google Shape;168;p15"/>
          <p:cNvSpPr/>
          <p:nvPr/>
        </p:nvSpPr>
        <p:spPr>
          <a:xfrm>
            <a:off x="0" y="1396362"/>
            <a:ext cx="991517" cy="991517"/>
          </a:xfrm>
          <a:custGeom>
            <a:avLst/>
            <a:gdLst/>
            <a:ahLst/>
            <a:cxnLst/>
            <a:rect l="l" t="t" r="r" b="b"/>
            <a:pathLst>
              <a:path w="1983034" h="1983034" extrusionOk="0">
                <a:moveTo>
                  <a:pt x="0" y="0"/>
                </a:moveTo>
                <a:lnTo>
                  <a:pt x="1983034" y="0"/>
                </a:lnTo>
                <a:lnTo>
                  <a:pt x="1983034" y="1983034"/>
                </a:lnTo>
                <a:lnTo>
                  <a:pt x="0" y="1983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169" name="Google Shape;169;p15"/>
          <p:cNvSpPr/>
          <p:nvPr/>
        </p:nvSpPr>
        <p:spPr>
          <a:xfrm>
            <a:off x="3899483" y="1396362"/>
            <a:ext cx="991517" cy="991517"/>
          </a:xfrm>
          <a:custGeom>
            <a:avLst/>
            <a:gdLst/>
            <a:ahLst/>
            <a:cxnLst/>
            <a:rect l="l" t="t" r="r" b="b"/>
            <a:pathLst>
              <a:path w="1983034" h="1983034" extrusionOk="0">
                <a:moveTo>
                  <a:pt x="0" y="0"/>
                </a:moveTo>
                <a:lnTo>
                  <a:pt x="1983034" y="0"/>
                </a:lnTo>
                <a:lnTo>
                  <a:pt x="1983034" y="1983034"/>
                </a:lnTo>
                <a:lnTo>
                  <a:pt x="0" y="1983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170" name="Google Shape;170;p15"/>
          <p:cNvSpPr txBox="1"/>
          <p:nvPr/>
        </p:nvSpPr>
        <p:spPr>
          <a:xfrm>
            <a:off x="1350962" y="1396342"/>
            <a:ext cx="2189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CED8BE"/>
                </a:solidFill>
                <a:latin typeface="Fredoka"/>
                <a:ea typeface="Fredoka"/>
                <a:cs typeface="Fredoka"/>
                <a:sym typeface="Fredoka"/>
              </a:rPr>
              <a:t>Igény</a:t>
            </a:r>
            <a:endParaRPr sz="100"/>
          </a:p>
        </p:txBody>
      </p:sp>
      <p:grpSp>
        <p:nvGrpSpPr>
          <p:cNvPr id="171" name="Google Shape;171;p15"/>
          <p:cNvGrpSpPr/>
          <p:nvPr/>
        </p:nvGrpSpPr>
        <p:grpSpPr>
          <a:xfrm>
            <a:off x="2774659" y="2565930"/>
            <a:ext cx="3585157" cy="1008338"/>
            <a:chOff x="0" y="-66675"/>
            <a:chExt cx="1888478" cy="531141"/>
          </a:xfrm>
        </p:grpSpPr>
        <p:sp>
          <p:nvSpPr>
            <p:cNvPr id="172" name="Google Shape;172;p15"/>
            <p:cNvSpPr/>
            <p:nvPr/>
          </p:nvSpPr>
          <p:spPr>
            <a:xfrm>
              <a:off x="0" y="0"/>
              <a:ext cx="1888478" cy="464466"/>
            </a:xfrm>
            <a:custGeom>
              <a:avLst/>
              <a:gdLst/>
              <a:ahLst/>
              <a:cxnLst/>
              <a:rect l="l" t="t" r="r" b="b"/>
              <a:pathLst>
                <a:path w="1888478" h="464466" extrusionOk="0">
                  <a:moveTo>
                    <a:pt x="0" y="0"/>
                  </a:moveTo>
                  <a:lnTo>
                    <a:pt x="1888478" y="0"/>
                  </a:lnTo>
                  <a:lnTo>
                    <a:pt x="1888478" y="464466"/>
                  </a:lnTo>
                  <a:lnTo>
                    <a:pt x="0" y="464466"/>
                  </a:lnTo>
                  <a:close/>
                </a:path>
              </a:pathLst>
            </a:custGeom>
            <a:solidFill>
              <a:srgbClr val="70965A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3" name="Google Shape;173;p15"/>
            <p:cNvSpPr txBox="1"/>
            <p:nvPr/>
          </p:nvSpPr>
          <p:spPr>
            <a:xfrm>
              <a:off x="0" y="-66675"/>
              <a:ext cx="1888478" cy="531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7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15"/>
          <p:cNvSpPr txBox="1"/>
          <p:nvPr/>
        </p:nvSpPr>
        <p:spPr>
          <a:xfrm>
            <a:off x="3144760" y="3306459"/>
            <a:ext cx="285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BEFDC"/>
                </a:solidFill>
                <a:latin typeface="Lato"/>
                <a:ea typeface="Lato"/>
                <a:cs typeface="Lato"/>
                <a:sym typeface="Lato"/>
              </a:rPr>
              <a:t>Majdnem minden megyében</a:t>
            </a: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2126500" y="2649817"/>
            <a:ext cx="991517" cy="991517"/>
          </a:xfrm>
          <a:custGeom>
            <a:avLst/>
            <a:gdLst/>
            <a:ahLst/>
            <a:cxnLst/>
            <a:rect l="l" t="t" r="r" b="b"/>
            <a:pathLst>
              <a:path w="1983034" h="1983034" extrusionOk="0">
                <a:moveTo>
                  <a:pt x="0" y="0"/>
                </a:moveTo>
                <a:lnTo>
                  <a:pt x="1983034" y="0"/>
                </a:lnTo>
                <a:lnTo>
                  <a:pt x="1983034" y="1983034"/>
                </a:lnTo>
                <a:lnTo>
                  <a:pt x="0" y="1983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176" name="Google Shape;176;p15"/>
          <p:cNvSpPr/>
          <p:nvPr/>
        </p:nvSpPr>
        <p:spPr>
          <a:xfrm>
            <a:off x="6025983" y="2649817"/>
            <a:ext cx="991517" cy="991517"/>
          </a:xfrm>
          <a:custGeom>
            <a:avLst/>
            <a:gdLst/>
            <a:ahLst/>
            <a:cxnLst/>
            <a:rect l="l" t="t" r="r" b="b"/>
            <a:pathLst>
              <a:path w="1983034" h="1983034" extrusionOk="0">
                <a:moveTo>
                  <a:pt x="0" y="0"/>
                </a:moveTo>
                <a:lnTo>
                  <a:pt x="1983034" y="0"/>
                </a:lnTo>
                <a:lnTo>
                  <a:pt x="1983034" y="1983034"/>
                </a:lnTo>
                <a:lnTo>
                  <a:pt x="0" y="1983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177" name="Google Shape;177;p15"/>
          <p:cNvSpPr txBox="1"/>
          <p:nvPr/>
        </p:nvSpPr>
        <p:spPr>
          <a:xfrm>
            <a:off x="3171375" y="2659175"/>
            <a:ext cx="2854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CED8BE"/>
                </a:solidFill>
                <a:latin typeface="Fredoka"/>
                <a:ea typeface="Fredoka"/>
                <a:cs typeface="Fredoka"/>
                <a:sym typeface="Fredoka"/>
              </a:rPr>
              <a:t>Helyszín</a:t>
            </a:r>
            <a:endParaRPr sz="100"/>
          </a:p>
        </p:txBody>
      </p:sp>
      <p:grpSp>
        <p:nvGrpSpPr>
          <p:cNvPr id="178" name="Google Shape;178;p15"/>
          <p:cNvGrpSpPr/>
          <p:nvPr/>
        </p:nvGrpSpPr>
        <p:grpSpPr>
          <a:xfrm>
            <a:off x="4890999" y="3718455"/>
            <a:ext cx="3585158" cy="1008338"/>
            <a:chOff x="0" y="-66675"/>
            <a:chExt cx="1888478" cy="531141"/>
          </a:xfrm>
        </p:grpSpPr>
        <p:sp>
          <p:nvSpPr>
            <p:cNvPr id="179" name="Google Shape;179;p15"/>
            <p:cNvSpPr/>
            <p:nvPr/>
          </p:nvSpPr>
          <p:spPr>
            <a:xfrm>
              <a:off x="0" y="0"/>
              <a:ext cx="1888478" cy="464466"/>
            </a:xfrm>
            <a:custGeom>
              <a:avLst/>
              <a:gdLst/>
              <a:ahLst/>
              <a:cxnLst/>
              <a:rect l="l" t="t" r="r" b="b"/>
              <a:pathLst>
                <a:path w="1888478" h="464466" extrusionOk="0">
                  <a:moveTo>
                    <a:pt x="0" y="0"/>
                  </a:moveTo>
                  <a:lnTo>
                    <a:pt x="1888478" y="0"/>
                  </a:lnTo>
                  <a:lnTo>
                    <a:pt x="1888478" y="464466"/>
                  </a:lnTo>
                  <a:lnTo>
                    <a:pt x="0" y="464466"/>
                  </a:lnTo>
                  <a:close/>
                </a:path>
              </a:pathLst>
            </a:custGeom>
            <a:solidFill>
              <a:srgbClr val="70965A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0" name="Google Shape;180;p15"/>
            <p:cNvSpPr txBox="1"/>
            <p:nvPr/>
          </p:nvSpPr>
          <p:spPr>
            <a:xfrm>
              <a:off x="0" y="-66675"/>
              <a:ext cx="1888478" cy="531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7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15"/>
          <p:cNvSpPr txBox="1"/>
          <p:nvPr/>
        </p:nvSpPr>
        <p:spPr>
          <a:xfrm>
            <a:off x="5280711" y="4440446"/>
            <a:ext cx="285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BEFDC"/>
                </a:solidFill>
                <a:latin typeface="Lato"/>
                <a:ea typeface="Lato"/>
                <a:cs typeface="Lato"/>
                <a:sym typeface="Lato"/>
              </a:rPr>
              <a:t>Budapest, 12.kerület Csörsz utca</a:t>
            </a:r>
            <a:endParaRPr sz="1100"/>
          </a:p>
        </p:txBody>
      </p:sp>
      <p:sp>
        <p:nvSpPr>
          <p:cNvPr id="182" name="Google Shape;182;p15"/>
          <p:cNvSpPr/>
          <p:nvPr/>
        </p:nvSpPr>
        <p:spPr>
          <a:xfrm>
            <a:off x="4253001" y="3802342"/>
            <a:ext cx="991517" cy="991517"/>
          </a:xfrm>
          <a:custGeom>
            <a:avLst/>
            <a:gdLst/>
            <a:ahLst/>
            <a:cxnLst/>
            <a:rect l="l" t="t" r="r" b="b"/>
            <a:pathLst>
              <a:path w="1983034" h="1983034" extrusionOk="0">
                <a:moveTo>
                  <a:pt x="0" y="0"/>
                </a:moveTo>
                <a:lnTo>
                  <a:pt x="1983034" y="0"/>
                </a:lnTo>
                <a:lnTo>
                  <a:pt x="1983034" y="1983034"/>
                </a:lnTo>
                <a:lnTo>
                  <a:pt x="0" y="1983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183" name="Google Shape;183;p15"/>
          <p:cNvSpPr/>
          <p:nvPr/>
        </p:nvSpPr>
        <p:spPr>
          <a:xfrm>
            <a:off x="8152483" y="3802342"/>
            <a:ext cx="991517" cy="991517"/>
          </a:xfrm>
          <a:custGeom>
            <a:avLst/>
            <a:gdLst/>
            <a:ahLst/>
            <a:cxnLst/>
            <a:rect l="l" t="t" r="r" b="b"/>
            <a:pathLst>
              <a:path w="1983034" h="1983034" extrusionOk="0">
                <a:moveTo>
                  <a:pt x="0" y="0"/>
                </a:moveTo>
                <a:lnTo>
                  <a:pt x="1983034" y="0"/>
                </a:lnTo>
                <a:lnTo>
                  <a:pt x="1983034" y="1983034"/>
                </a:lnTo>
                <a:lnTo>
                  <a:pt x="0" y="1983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184" name="Google Shape;184;p15"/>
          <p:cNvSpPr txBox="1"/>
          <p:nvPr/>
        </p:nvSpPr>
        <p:spPr>
          <a:xfrm>
            <a:off x="5427188" y="3868623"/>
            <a:ext cx="2189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CED8BE"/>
                </a:solidFill>
                <a:latin typeface="Fredoka"/>
                <a:ea typeface="Fredoka"/>
                <a:cs typeface="Fredoka"/>
                <a:sym typeface="Fredoka"/>
              </a:rPr>
              <a:t>Ökopiac</a:t>
            </a:r>
            <a:endParaRPr sz="4000"/>
          </a:p>
        </p:txBody>
      </p:sp>
      <p:sp>
        <p:nvSpPr>
          <p:cNvPr id="185" name="Google Shape;185;p15"/>
          <p:cNvSpPr/>
          <p:nvPr/>
        </p:nvSpPr>
        <p:spPr>
          <a:xfrm>
            <a:off x="-660608" y="3321259"/>
            <a:ext cx="4013689" cy="3973552"/>
          </a:xfrm>
          <a:custGeom>
            <a:avLst/>
            <a:gdLst/>
            <a:ahLst/>
            <a:cxnLst/>
            <a:rect l="l" t="t" r="r" b="b"/>
            <a:pathLst>
              <a:path w="8027378" h="7947104" extrusionOk="0">
                <a:moveTo>
                  <a:pt x="0" y="0"/>
                </a:moveTo>
                <a:lnTo>
                  <a:pt x="8027378" y="0"/>
                </a:lnTo>
                <a:lnTo>
                  <a:pt x="8027378" y="7947104"/>
                </a:lnTo>
                <a:lnTo>
                  <a:pt x="0" y="7947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186" name="Google Shape;186;p15"/>
          <p:cNvSpPr/>
          <p:nvPr/>
        </p:nvSpPr>
        <p:spPr>
          <a:xfrm>
            <a:off x="7155613" y="1171805"/>
            <a:ext cx="3489339" cy="2956023"/>
          </a:xfrm>
          <a:custGeom>
            <a:avLst/>
            <a:gdLst/>
            <a:ahLst/>
            <a:cxnLst/>
            <a:rect l="l" t="t" r="r" b="b"/>
            <a:pathLst>
              <a:path w="6978677" h="5912046" extrusionOk="0">
                <a:moveTo>
                  <a:pt x="0" y="0"/>
                </a:moveTo>
                <a:lnTo>
                  <a:pt x="6978676" y="0"/>
                </a:lnTo>
                <a:lnTo>
                  <a:pt x="6978676" y="5912046"/>
                </a:lnTo>
                <a:lnTo>
                  <a:pt x="0" y="5912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BE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6"/>
          <p:cNvGrpSpPr/>
          <p:nvPr/>
        </p:nvGrpSpPr>
        <p:grpSpPr>
          <a:xfrm rot="-532144">
            <a:off x="5434749" y="552896"/>
            <a:ext cx="3348596" cy="4187130"/>
            <a:chOff x="0" y="-38100"/>
            <a:chExt cx="1763869" cy="2205567"/>
          </a:xfrm>
        </p:grpSpPr>
        <p:sp>
          <p:nvSpPr>
            <p:cNvPr id="192" name="Google Shape;192;p16"/>
            <p:cNvSpPr/>
            <p:nvPr/>
          </p:nvSpPr>
          <p:spPr>
            <a:xfrm>
              <a:off x="0" y="0"/>
              <a:ext cx="1763869" cy="2167467"/>
            </a:xfrm>
            <a:custGeom>
              <a:avLst/>
              <a:gdLst/>
              <a:ahLst/>
              <a:cxnLst/>
              <a:rect l="l" t="t" r="r" b="b"/>
              <a:pathLst>
                <a:path w="1763869" h="2167467" extrusionOk="0">
                  <a:moveTo>
                    <a:pt x="0" y="0"/>
                  </a:moveTo>
                  <a:lnTo>
                    <a:pt x="1763869" y="0"/>
                  </a:lnTo>
                  <a:lnTo>
                    <a:pt x="176386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729659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3" name="Google Shape;193;p16"/>
            <p:cNvSpPr txBox="1"/>
            <p:nvPr/>
          </p:nvSpPr>
          <p:spPr>
            <a:xfrm>
              <a:off x="0" y="-38100"/>
              <a:ext cx="1763869" cy="2205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16"/>
          <p:cNvSpPr txBox="1"/>
          <p:nvPr/>
        </p:nvSpPr>
        <p:spPr>
          <a:xfrm>
            <a:off x="331885" y="728833"/>
            <a:ext cx="4934400" cy="16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729659"/>
                </a:solidFill>
                <a:latin typeface="Fredoka"/>
                <a:ea typeface="Fredoka"/>
                <a:cs typeface="Fredoka"/>
                <a:sym typeface="Fredoka"/>
              </a:rPr>
              <a:t>Szápári Ökofarm</a:t>
            </a:r>
            <a:endParaRPr sz="4600">
              <a:solidFill>
                <a:srgbClr val="729659"/>
              </a:solidFill>
              <a:latin typeface="Fredoka"/>
              <a:ea typeface="Fredoka"/>
              <a:cs typeface="Fredoka"/>
              <a:sym typeface="Fredoka"/>
            </a:endParaRPr>
          </a:p>
          <a:p>
            <a:pPr marL="457200" marR="0" lvl="0" indent="-393700" algn="l" rtl="0">
              <a:lnSpc>
                <a:spcPct val="109990"/>
              </a:lnSpc>
              <a:spcBef>
                <a:spcPts val="0"/>
              </a:spcBef>
              <a:spcAft>
                <a:spcPts val="0"/>
              </a:spcAft>
              <a:buClr>
                <a:srgbClr val="729659"/>
              </a:buClr>
              <a:buSzPts val="2600"/>
              <a:buFont typeface="Fredoka"/>
              <a:buChar char="-"/>
            </a:pPr>
            <a:r>
              <a:rPr lang="en" sz="2600">
                <a:solidFill>
                  <a:srgbClr val="729659"/>
                </a:solidFill>
                <a:latin typeface="Fredoka"/>
                <a:ea typeface="Fredoka"/>
                <a:cs typeface="Fredoka"/>
                <a:sym typeface="Fredoka"/>
              </a:rPr>
              <a:t>Magyarország Legszebb Birtoka - 2022.</a:t>
            </a:r>
            <a:endParaRPr sz="2600">
              <a:solidFill>
                <a:srgbClr val="729659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95" name="Google Shape;195;p16"/>
          <p:cNvSpPr txBox="1"/>
          <p:nvPr/>
        </p:nvSpPr>
        <p:spPr>
          <a:xfrm>
            <a:off x="859033" y="2555411"/>
            <a:ext cx="1935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21614"/>
                </a:solidFill>
                <a:latin typeface="Oregano"/>
                <a:ea typeface="Oregano"/>
                <a:cs typeface="Oregano"/>
                <a:sym typeface="Oregano"/>
              </a:rPr>
              <a:t>Adatok</a:t>
            </a:r>
            <a:endParaRPr sz="700"/>
          </a:p>
        </p:txBody>
      </p:sp>
      <p:sp>
        <p:nvSpPr>
          <p:cNvPr id="196" name="Google Shape;196;p16"/>
          <p:cNvSpPr txBox="1"/>
          <p:nvPr/>
        </p:nvSpPr>
        <p:spPr>
          <a:xfrm>
            <a:off x="3430098" y="2556414"/>
            <a:ext cx="2016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21614"/>
                </a:solidFill>
                <a:latin typeface="Oregano"/>
                <a:ea typeface="Oregano"/>
                <a:cs typeface="Oregano"/>
                <a:sym typeface="Oregano"/>
              </a:rPr>
              <a:t>Tevékenységek</a:t>
            </a:r>
            <a:endParaRPr sz="700"/>
          </a:p>
        </p:txBody>
      </p:sp>
      <p:sp>
        <p:nvSpPr>
          <p:cNvPr id="197" name="Google Shape;197;p16"/>
          <p:cNvSpPr txBox="1"/>
          <p:nvPr/>
        </p:nvSpPr>
        <p:spPr>
          <a:xfrm>
            <a:off x="859033" y="3754694"/>
            <a:ext cx="1935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21614"/>
                </a:solidFill>
                <a:latin typeface="Oregano"/>
                <a:ea typeface="Oregano"/>
                <a:cs typeface="Oregano"/>
                <a:sym typeface="Oregano"/>
              </a:rPr>
              <a:t>Különlegesség</a:t>
            </a:r>
            <a:endParaRPr sz="2300">
              <a:solidFill>
                <a:srgbClr val="321614"/>
              </a:solidFill>
              <a:latin typeface="Oregano"/>
              <a:ea typeface="Oregano"/>
              <a:cs typeface="Oregano"/>
              <a:sym typeface="Oregano"/>
            </a:endParaRPr>
          </a:p>
        </p:txBody>
      </p:sp>
      <p:sp>
        <p:nvSpPr>
          <p:cNvPr id="198" name="Google Shape;198;p16"/>
          <p:cNvSpPr txBox="1"/>
          <p:nvPr/>
        </p:nvSpPr>
        <p:spPr>
          <a:xfrm>
            <a:off x="3430098" y="3766918"/>
            <a:ext cx="2016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21614"/>
                </a:solidFill>
                <a:latin typeface="Oregano"/>
                <a:ea typeface="Oregano"/>
                <a:cs typeface="Oregano"/>
                <a:sym typeface="Oregano"/>
              </a:rPr>
              <a:t>Adalék</a:t>
            </a:r>
            <a:endParaRPr sz="700"/>
          </a:p>
        </p:txBody>
      </p:sp>
      <p:sp>
        <p:nvSpPr>
          <p:cNvPr id="199" name="Google Shape;199;p16"/>
          <p:cNvSpPr txBox="1"/>
          <p:nvPr/>
        </p:nvSpPr>
        <p:spPr>
          <a:xfrm>
            <a:off x="859033" y="2931394"/>
            <a:ext cx="1545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Palik Ferenc és családja működteti a 85 hektárnyi földet.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16"/>
          <p:cNvSpPr txBox="1"/>
          <p:nvPr/>
        </p:nvSpPr>
        <p:spPr>
          <a:xfrm>
            <a:off x="3430100" y="2932400"/>
            <a:ext cx="15969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Biogabona-termesztés,szarvasmarha - és mangalicatenyésztés, pékáru, malom.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16"/>
          <p:cNvSpPr txBox="1"/>
          <p:nvPr/>
        </p:nvSpPr>
        <p:spPr>
          <a:xfrm>
            <a:off x="859033" y="4130677"/>
            <a:ext cx="15456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Saját őrlési technikát alkalmaznak.</a:t>
            </a:r>
            <a:endParaRPr/>
          </a:p>
        </p:txBody>
      </p:sp>
      <p:sp>
        <p:nvSpPr>
          <p:cNvPr id="202" name="Google Shape;202;p16"/>
          <p:cNvSpPr txBox="1"/>
          <p:nvPr/>
        </p:nvSpPr>
        <p:spPr>
          <a:xfrm>
            <a:off x="3430100" y="4142900"/>
            <a:ext cx="19353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Klímaváltozás ellen harcolnak, eseményeket, farmbejárásokat szerveznek, teljesen önfenntartóak.</a:t>
            </a:r>
            <a:endParaRPr sz="900"/>
          </a:p>
        </p:txBody>
      </p:sp>
      <p:sp>
        <p:nvSpPr>
          <p:cNvPr id="203" name="Google Shape;203;p16"/>
          <p:cNvSpPr/>
          <p:nvPr/>
        </p:nvSpPr>
        <p:spPr>
          <a:xfrm>
            <a:off x="331885" y="253636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685800" h="685800" extrusionOk="0">
                <a:moveTo>
                  <a:pt x="0" y="0"/>
                </a:moveTo>
                <a:lnTo>
                  <a:pt x="685800" y="0"/>
                </a:lnTo>
                <a:lnTo>
                  <a:pt x="6858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04" name="Google Shape;204;p16"/>
          <p:cNvSpPr/>
          <p:nvPr/>
        </p:nvSpPr>
        <p:spPr>
          <a:xfrm>
            <a:off x="331885" y="373564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685800" h="685800" extrusionOk="0">
                <a:moveTo>
                  <a:pt x="0" y="0"/>
                </a:moveTo>
                <a:lnTo>
                  <a:pt x="685800" y="0"/>
                </a:lnTo>
                <a:lnTo>
                  <a:pt x="6858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05" name="Google Shape;205;p16"/>
          <p:cNvSpPr/>
          <p:nvPr/>
        </p:nvSpPr>
        <p:spPr>
          <a:xfrm>
            <a:off x="2940803" y="253636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685800" h="685800" extrusionOk="0">
                <a:moveTo>
                  <a:pt x="0" y="0"/>
                </a:moveTo>
                <a:lnTo>
                  <a:pt x="685800" y="0"/>
                </a:lnTo>
                <a:lnTo>
                  <a:pt x="6858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06" name="Google Shape;206;p16"/>
          <p:cNvSpPr/>
          <p:nvPr/>
        </p:nvSpPr>
        <p:spPr>
          <a:xfrm>
            <a:off x="2940803" y="373564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685800" h="685800" extrusionOk="0">
                <a:moveTo>
                  <a:pt x="0" y="0"/>
                </a:moveTo>
                <a:lnTo>
                  <a:pt x="685800" y="0"/>
                </a:lnTo>
                <a:lnTo>
                  <a:pt x="6858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pic>
        <p:nvPicPr>
          <p:cNvPr id="207" name="Google Shape;207;p1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175" y="589088"/>
            <a:ext cx="3263750" cy="423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6"/>
          <p:cNvSpPr/>
          <p:nvPr/>
        </p:nvSpPr>
        <p:spPr>
          <a:xfrm rot="-393170">
            <a:off x="4625337" y="219864"/>
            <a:ext cx="991517" cy="991517"/>
          </a:xfrm>
          <a:custGeom>
            <a:avLst/>
            <a:gdLst/>
            <a:ahLst/>
            <a:cxnLst/>
            <a:rect l="l" t="t" r="r" b="b"/>
            <a:pathLst>
              <a:path w="1983034" h="1983034" extrusionOk="0">
                <a:moveTo>
                  <a:pt x="0" y="0"/>
                </a:moveTo>
                <a:lnTo>
                  <a:pt x="1983034" y="0"/>
                </a:lnTo>
                <a:lnTo>
                  <a:pt x="1983034" y="1983033"/>
                </a:lnTo>
                <a:lnTo>
                  <a:pt x="0" y="19830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09" name="Google Shape;209;p16"/>
          <p:cNvSpPr/>
          <p:nvPr/>
        </p:nvSpPr>
        <p:spPr>
          <a:xfrm rot="-393170">
            <a:off x="8365251" y="3932119"/>
            <a:ext cx="991517" cy="991517"/>
          </a:xfrm>
          <a:custGeom>
            <a:avLst/>
            <a:gdLst/>
            <a:ahLst/>
            <a:cxnLst/>
            <a:rect l="l" t="t" r="r" b="b"/>
            <a:pathLst>
              <a:path w="1983034" h="1983034" extrusionOk="0">
                <a:moveTo>
                  <a:pt x="0" y="0"/>
                </a:moveTo>
                <a:lnTo>
                  <a:pt x="1983034" y="0"/>
                </a:lnTo>
                <a:lnTo>
                  <a:pt x="1983034" y="1983033"/>
                </a:lnTo>
                <a:lnTo>
                  <a:pt x="0" y="19830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BE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7"/>
          <p:cNvGrpSpPr/>
          <p:nvPr/>
        </p:nvGrpSpPr>
        <p:grpSpPr>
          <a:xfrm rot="-5932002">
            <a:off x="4560596" y="706840"/>
            <a:ext cx="3219317" cy="4025241"/>
            <a:chOff x="0" y="-38100"/>
            <a:chExt cx="1764000" cy="2205600"/>
          </a:xfrm>
        </p:grpSpPr>
        <p:sp>
          <p:nvSpPr>
            <p:cNvPr id="215" name="Google Shape;215;p17"/>
            <p:cNvSpPr/>
            <p:nvPr/>
          </p:nvSpPr>
          <p:spPr>
            <a:xfrm>
              <a:off x="0" y="0"/>
              <a:ext cx="1763869" cy="2167467"/>
            </a:xfrm>
            <a:custGeom>
              <a:avLst/>
              <a:gdLst/>
              <a:ahLst/>
              <a:cxnLst/>
              <a:rect l="l" t="t" r="r" b="b"/>
              <a:pathLst>
                <a:path w="1763869" h="2167467" extrusionOk="0">
                  <a:moveTo>
                    <a:pt x="0" y="0"/>
                  </a:moveTo>
                  <a:lnTo>
                    <a:pt x="1763869" y="0"/>
                  </a:lnTo>
                  <a:lnTo>
                    <a:pt x="176386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729659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" name="Google Shape;216;p17"/>
            <p:cNvSpPr txBox="1"/>
            <p:nvPr/>
          </p:nvSpPr>
          <p:spPr>
            <a:xfrm>
              <a:off x="0" y="-38100"/>
              <a:ext cx="1764000" cy="220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425" tIns="24425" rIns="24425" bIns="24425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17"/>
          <p:cNvSpPr txBox="1"/>
          <p:nvPr/>
        </p:nvSpPr>
        <p:spPr>
          <a:xfrm>
            <a:off x="1161045" y="1266051"/>
            <a:ext cx="1935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21614"/>
                </a:solidFill>
                <a:latin typeface="Oregano"/>
                <a:ea typeface="Oregano"/>
                <a:cs typeface="Oregano"/>
                <a:sym typeface="Oregano"/>
              </a:rPr>
              <a:t>Céljuk</a:t>
            </a:r>
            <a:endParaRPr sz="700"/>
          </a:p>
        </p:txBody>
      </p:sp>
      <p:sp>
        <p:nvSpPr>
          <p:cNvPr id="218" name="Google Shape;218;p17"/>
          <p:cNvSpPr txBox="1"/>
          <p:nvPr/>
        </p:nvSpPr>
        <p:spPr>
          <a:xfrm>
            <a:off x="1141775" y="3183670"/>
            <a:ext cx="2016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21614"/>
                </a:solidFill>
                <a:latin typeface="Oregano"/>
                <a:ea typeface="Oregano"/>
                <a:cs typeface="Oregano"/>
                <a:sym typeface="Oregano"/>
              </a:rPr>
              <a:t>Történetük</a:t>
            </a:r>
            <a:endParaRPr sz="700"/>
          </a:p>
        </p:txBody>
      </p:sp>
      <p:sp>
        <p:nvSpPr>
          <p:cNvPr id="219" name="Google Shape;219;p17"/>
          <p:cNvSpPr txBox="1"/>
          <p:nvPr/>
        </p:nvSpPr>
        <p:spPr>
          <a:xfrm>
            <a:off x="1161045" y="2105243"/>
            <a:ext cx="1935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21614"/>
                </a:solidFill>
                <a:latin typeface="Oregano"/>
                <a:ea typeface="Oregano"/>
                <a:cs typeface="Oregano"/>
                <a:sym typeface="Oregano"/>
              </a:rPr>
              <a:t>Nevük eredete</a:t>
            </a:r>
            <a:endParaRPr sz="2300">
              <a:solidFill>
                <a:srgbClr val="321614"/>
              </a:solidFill>
              <a:latin typeface="Oregano"/>
              <a:ea typeface="Oregano"/>
              <a:cs typeface="Oregano"/>
              <a:sym typeface="Oregano"/>
            </a:endParaRPr>
          </a:p>
        </p:txBody>
      </p:sp>
      <p:sp>
        <p:nvSpPr>
          <p:cNvPr id="220" name="Google Shape;220;p17"/>
          <p:cNvSpPr txBox="1"/>
          <p:nvPr/>
        </p:nvSpPr>
        <p:spPr>
          <a:xfrm>
            <a:off x="1161051" y="1642025"/>
            <a:ext cx="1780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A farm tudatos gondozása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17"/>
          <p:cNvSpPr txBox="1"/>
          <p:nvPr/>
        </p:nvSpPr>
        <p:spPr>
          <a:xfrm>
            <a:off x="1339247" y="3559656"/>
            <a:ext cx="1596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Barron Rossetti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Helyi templom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Anton Bole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17"/>
          <p:cNvSpPr txBox="1"/>
          <p:nvPr/>
        </p:nvSpPr>
        <p:spPr>
          <a:xfrm>
            <a:off x="1161051" y="2481234"/>
            <a:ext cx="17808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Hudicevec = Devil in Disguise</a:t>
            </a:r>
            <a:endParaRPr/>
          </a:p>
        </p:txBody>
      </p:sp>
      <p:sp>
        <p:nvSpPr>
          <p:cNvPr id="223" name="Google Shape;223;p17"/>
          <p:cNvSpPr/>
          <p:nvPr/>
        </p:nvSpPr>
        <p:spPr>
          <a:xfrm>
            <a:off x="633898" y="124700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685800" h="685800" extrusionOk="0">
                <a:moveTo>
                  <a:pt x="0" y="0"/>
                </a:moveTo>
                <a:lnTo>
                  <a:pt x="685800" y="0"/>
                </a:lnTo>
                <a:lnTo>
                  <a:pt x="6858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24" name="Google Shape;224;p17"/>
          <p:cNvSpPr/>
          <p:nvPr/>
        </p:nvSpPr>
        <p:spPr>
          <a:xfrm>
            <a:off x="633898" y="2086193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685800" h="685800" extrusionOk="0">
                <a:moveTo>
                  <a:pt x="0" y="0"/>
                </a:moveTo>
                <a:lnTo>
                  <a:pt x="685800" y="0"/>
                </a:lnTo>
                <a:lnTo>
                  <a:pt x="6858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25" name="Google Shape;225;p17"/>
          <p:cNvSpPr/>
          <p:nvPr/>
        </p:nvSpPr>
        <p:spPr>
          <a:xfrm>
            <a:off x="652480" y="316361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685800" h="685800" extrusionOk="0">
                <a:moveTo>
                  <a:pt x="0" y="0"/>
                </a:moveTo>
                <a:lnTo>
                  <a:pt x="685800" y="0"/>
                </a:lnTo>
                <a:lnTo>
                  <a:pt x="6858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pic>
        <p:nvPicPr>
          <p:cNvPr id="226" name="Google Shape;226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2350" y="1204975"/>
            <a:ext cx="4073824" cy="31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7"/>
          <p:cNvSpPr/>
          <p:nvPr/>
        </p:nvSpPr>
        <p:spPr>
          <a:xfrm rot="-5807757">
            <a:off x="7843557" y="-1015616"/>
            <a:ext cx="1927168" cy="1777728"/>
          </a:xfrm>
          <a:custGeom>
            <a:avLst/>
            <a:gdLst/>
            <a:ahLst/>
            <a:cxnLst/>
            <a:rect l="l" t="t" r="r" b="b"/>
            <a:pathLst>
              <a:path w="1983034" h="1983034" extrusionOk="0">
                <a:moveTo>
                  <a:pt x="0" y="0"/>
                </a:moveTo>
                <a:lnTo>
                  <a:pt x="1983034" y="0"/>
                </a:lnTo>
                <a:lnTo>
                  <a:pt x="1983034" y="1983033"/>
                </a:lnTo>
                <a:lnTo>
                  <a:pt x="0" y="19830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28" name="Google Shape;228;p17"/>
          <p:cNvSpPr txBox="1"/>
          <p:nvPr/>
        </p:nvSpPr>
        <p:spPr>
          <a:xfrm>
            <a:off x="331875" y="319750"/>
            <a:ext cx="5499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729659"/>
                </a:solidFill>
                <a:latin typeface="Fredoka"/>
                <a:ea typeface="Fredoka"/>
                <a:cs typeface="Fredoka"/>
                <a:sym typeface="Fredoka"/>
              </a:rPr>
              <a:t>Hudicevec Ökofarm</a:t>
            </a:r>
            <a:endParaRPr sz="2600">
              <a:solidFill>
                <a:srgbClr val="729659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29" name="Google Shape;229;p17"/>
          <p:cNvSpPr/>
          <p:nvPr/>
        </p:nvSpPr>
        <p:spPr>
          <a:xfrm>
            <a:off x="1141775" y="3593978"/>
            <a:ext cx="128897" cy="123940"/>
          </a:xfrm>
          <a:custGeom>
            <a:avLst/>
            <a:gdLst/>
            <a:ahLst/>
            <a:cxnLst/>
            <a:rect l="l" t="t" r="r" b="b"/>
            <a:pathLst>
              <a:path w="1983034" h="1983034" extrusionOk="0">
                <a:moveTo>
                  <a:pt x="0" y="0"/>
                </a:moveTo>
                <a:lnTo>
                  <a:pt x="1983034" y="0"/>
                </a:lnTo>
                <a:lnTo>
                  <a:pt x="1983034" y="1983034"/>
                </a:lnTo>
                <a:lnTo>
                  <a:pt x="0" y="1983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30" name="Google Shape;230;p17"/>
          <p:cNvSpPr/>
          <p:nvPr/>
        </p:nvSpPr>
        <p:spPr>
          <a:xfrm>
            <a:off x="1141775" y="3795802"/>
            <a:ext cx="128897" cy="123940"/>
          </a:xfrm>
          <a:custGeom>
            <a:avLst/>
            <a:gdLst/>
            <a:ahLst/>
            <a:cxnLst/>
            <a:rect l="l" t="t" r="r" b="b"/>
            <a:pathLst>
              <a:path w="1983034" h="1983034" extrusionOk="0">
                <a:moveTo>
                  <a:pt x="0" y="0"/>
                </a:moveTo>
                <a:lnTo>
                  <a:pt x="1983034" y="0"/>
                </a:lnTo>
                <a:lnTo>
                  <a:pt x="1983034" y="1983034"/>
                </a:lnTo>
                <a:lnTo>
                  <a:pt x="0" y="1983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31" name="Google Shape;231;p17"/>
          <p:cNvSpPr/>
          <p:nvPr/>
        </p:nvSpPr>
        <p:spPr>
          <a:xfrm>
            <a:off x="1141775" y="4011115"/>
            <a:ext cx="128897" cy="123940"/>
          </a:xfrm>
          <a:custGeom>
            <a:avLst/>
            <a:gdLst/>
            <a:ahLst/>
            <a:cxnLst/>
            <a:rect l="l" t="t" r="r" b="b"/>
            <a:pathLst>
              <a:path w="1983034" h="1983034" extrusionOk="0">
                <a:moveTo>
                  <a:pt x="0" y="0"/>
                </a:moveTo>
                <a:lnTo>
                  <a:pt x="1983034" y="0"/>
                </a:lnTo>
                <a:lnTo>
                  <a:pt x="1983034" y="1983034"/>
                </a:lnTo>
                <a:lnTo>
                  <a:pt x="0" y="1983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32" name="Google Shape;232;p17"/>
          <p:cNvSpPr/>
          <p:nvPr/>
        </p:nvSpPr>
        <p:spPr>
          <a:xfrm>
            <a:off x="2369003" y="3719960"/>
            <a:ext cx="2645808" cy="1471041"/>
          </a:xfrm>
          <a:custGeom>
            <a:avLst/>
            <a:gdLst/>
            <a:ahLst/>
            <a:cxnLst/>
            <a:rect l="l" t="t" r="r" b="b"/>
            <a:pathLst>
              <a:path w="6492781" h="4114800" extrusionOk="0">
                <a:moveTo>
                  <a:pt x="0" y="0"/>
                </a:moveTo>
                <a:lnTo>
                  <a:pt x="6492781" y="0"/>
                </a:lnTo>
                <a:lnTo>
                  <a:pt x="6492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BE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18"/>
          <p:cNvGrpSpPr/>
          <p:nvPr/>
        </p:nvGrpSpPr>
        <p:grpSpPr>
          <a:xfrm rot="129654">
            <a:off x="413776" y="111483"/>
            <a:ext cx="5453992" cy="4762272"/>
            <a:chOff x="0" y="-66675"/>
            <a:chExt cx="2872885" cy="2508522"/>
          </a:xfrm>
        </p:grpSpPr>
        <p:sp>
          <p:nvSpPr>
            <p:cNvPr id="238" name="Google Shape;238;p18"/>
            <p:cNvSpPr/>
            <p:nvPr/>
          </p:nvSpPr>
          <p:spPr>
            <a:xfrm>
              <a:off x="0" y="0"/>
              <a:ext cx="2872885" cy="2441847"/>
            </a:xfrm>
            <a:custGeom>
              <a:avLst/>
              <a:gdLst/>
              <a:ahLst/>
              <a:cxnLst/>
              <a:rect l="l" t="t" r="r" b="b"/>
              <a:pathLst>
                <a:path w="2872885" h="2441847" extrusionOk="0">
                  <a:moveTo>
                    <a:pt x="0" y="0"/>
                  </a:moveTo>
                  <a:lnTo>
                    <a:pt x="2872885" y="0"/>
                  </a:lnTo>
                  <a:lnTo>
                    <a:pt x="2872885" y="2441847"/>
                  </a:lnTo>
                  <a:lnTo>
                    <a:pt x="0" y="2441847"/>
                  </a:lnTo>
                  <a:close/>
                </a:path>
              </a:pathLst>
            </a:custGeom>
            <a:solidFill>
              <a:srgbClr val="70965A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9" name="Google Shape;239;p18"/>
            <p:cNvSpPr txBox="1"/>
            <p:nvPr/>
          </p:nvSpPr>
          <p:spPr>
            <a:xfrm>
              <a:off x="0" y="-66675"/>
              <a:ext cx="2872885" cy="2508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7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8"/>
          <p:cNvGrpSpPr/>
          <p:nvPr/>
        </p:nvGrpSpPr>
        <p:grpSpPr>
          <a:xfrm>
            <a:off x="6570227" y="361284"/>
            <a:ext cx="2059425" cy="4420932"/>
            <a:chOff x="0" y="0"/>
            <a:chExt cx="5491800" cy="11789152"/>
          </a:xfrm>
        </p:grpSpPr>
        <p:sp>
          <p:nvSpPr>
            <p:cNvPr id="241" name="Google Shape;241;p18"/>
            <p:cNvSpPr/>
            <p:nvPr/>
          </p:nvSpPr>
          <p:spPr>
            <a:xfrm>
              <a:off x="1423875" y="0"/>
              <a:ext cx="2644045" cy="2644045"/>
            </a:xfrm>
            <a:custGeom>
              <a:avLst/>
              <a:gdLst/>
              <a:ahLst/>
              <a:cxnLst/>
              <a:rect l="l" t="t" r="r" b="b"/>
              <a:pathLst>
                <a:path w="2644045" h="2644045" extrusionOk="0">
                  <a:moveTo>
                    <a:pt x="0" y="0"/>
                  </a:moveTo>
                  <a:lnTo>
                    <a:pt x="2644045" y="0"/>
                  </a:lnTo>
                  <a:lnTo>
                    <a:pt x="2644045" y="2644045"/>
                  </a:lnTo>
                  <a:lnTo>
                    <a:pt x="0" y="26440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1423875" y="9145107"/>
              <a:ext cx="2644045" cy="2644045"/>
            </a:xfrm>
            <a:custGeom>
              <a:avLst/>
              <a:gdLst/>
              <a:ahLst/>
              <a:cxnLst/>
              <a:rect l="l" t="t" r="r" b="b"/>
              <a:pathLst>
                <a:path w="2644045" h="2644045" extrusionOk="0">
                  <a:moveTo>
                    <a:pt x="0" y="0"/>
                  </a:moveTo>
                  <a:lnTo>
                    <a:pt x="2644045" y="0"/>
                  </a:lnTo>
                  <a:lnTo>
                    <a:pt x="2644045" y="2644045"/>
                  </a:lnTo>
                  <a:lnTo>
                    <a:pt x="0" y="26440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3" name="Google Shape;243;p18"/>
            <p:cNvSpPr txBox="1"/>
            <p:nvPr/>
          </p:nvSpPr>
          <p:spPr>
            <a:xfrm>
              <a:off x="0" y="4248657"/>
              <a:ext cx="5491800" cy="9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rgbClr val="321614"/>
                  </a:solidFill>
                  <a:latin typeface="Oregano"/>
                  <a:ea typeface="Oregano"/>
                  <a:cs typeface="Oregano"/>
                  <a:sym typeface="Oregano"/>
                </a:rPr>
                <a:t>Világviszonylatban</a:t>
              </a:r>
              <a:endParaRPr sz="700"/>
            </a:p>
          </p:txBody>
        </p:sp>
        <p:sp>
          <p:nvSpPr>
            <p:cNvPr id="244" name="Google Shape;244;p18"/>
            <p:cNvSpPr txBox="1"/>
            <p:nvPr/>
          </p:nvSpPr>
          <p:spPr>
            <a:xfrm>
              <a:off x="169089" y="5472890"/>
              <a:ext cx="5153700" cy="189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1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190 ország, 99 millió hektár, 4,3 millió gazda, 136 billió euró kereslet.</a:t>
              </a:r>
              <a:r>
                <a:rPr lang="en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endParaRPr sz="1100"/>
            </a:p>
          </p:txBody>
        </p:sp>
      </p:grpSp>
      <p:pic>
        <p:nvPicPr>
          <p:cNvPr id="245" name="Google Shape;245;p1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25" y="870937"/>
            <a:ext cx="6214650" cy="324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BE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/>
          <p:nvPr/>
        </p:nvSpPr>
        <p:spPr>
          <a:xfrm>
            <a:off x="-207378" y="2975124"/>
            <a:ext cx="2053057" cy="2184103"/>
          </a:xfrm>
          <a:custGeom>
            <a:avLst/>
            <a:gdLst/>
            <a:ahLst/>
            <a:cxnLst/>
            <a:rect l="l" t="t" r="r" b="b"/>
            <a:pathLst>
              <a:path w="4106114" h="4368206" extrusionOk="0">
                <a:moveTo>
                  <a:pt x="0" y="0"/>
                </a:moveTo>
                <a:lnTo>
                  <a:pt x="4106114" y="0"/>
                </a:lnTo>
                <a:lnTo>
                  <a:pt x="4106114" y="4368206"/>
                </a:lnTo>
                <a:lnTo>
                  <a:pt x="0" y="43682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51" name="Google Shape;251;p19"/>
          <p:cNvSpPr/>
          <p:nvPr/>
        </p:nvSpPr>
        <p:spPr>
          <a:xfrm>
            <a:off x="7393572" y="2975124"/>
            <a:ext cx="2053057" cy="2184103"/>
          </a:xfrm>
          <a:custGeom>
            <a:avLst/>
            <a:gdLst/>
            <a:ahLst/>
            <a:cxnLst/>
            <a:rect l="l" t="t" r="r" b="b"/>
            <a:pathLst>
              <a:path w="4106114" h="4368206" extrusionOk="0">
                <a:moveTo>
                  <a:pt x="0" y="0"/>
                </a:moveTo>
                <a:lnTo>
                  <a:pt x="4106114" y="0"/>
                </a:lnTo>
                <a:lnTo>
                  <a:pt x="4106114" y="4368206"/>
                </a:lnTo>
                <a:lnTo>
                  <a:pt x="0" y="43682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52" name="Google Shape;252;p19"/>
          <p:cNvSpPr txBox="1"/>
          <p:nvPr/>
        </p:nvSpPr>
        <p:spPr>
          <a:xfrm>
            <a:off x="1198876" y="1566676"/>
            <a:ext cx="6746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729659"/>
                </a:solidFill>
                <a:latin typeface="Fredoka"/>
                <a:ea typeface="Fredoka"/>
                <a:cs typeface="Fredoka"/>
                <a:sym typeface="Fredoka"/>
              </a:rPr>
              <a:t>Köszönjük a figyelmet!</a:t>
            </a:r>
            <a:endParaRPr/>
          </a:p>
        </p:txBody>
      </p:sp>
      <p:sp>
        <p:nvSpPr>
          <p:cNvPr id="253" name="Google Shape;253;p19"/>
          <p:cNvSpPr txBox="1"/>
          <p:nvPr/>
        </p:nvSpPr>
        <p:spPr>
          <a:xfrm>
            <a:off x="2752880" y="2157018"/>
            <a:ext cx="36381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Göncz Rézi Borka, Gonda Anna :))</a:t>
            </a:r>
            <a:endParaRPr sz="700"/>
          </a:p>
        </p:txBody>
      </p:sp>
      <p:sp>
        <p:nvSpPr>
          <p:cNvPr id="254" name="Google Shape;254;p19"/>
          <p:cNvSpPr txBox="1"/>
          <p:nvPr/>
        </p:nvSpPr>
        <p:spPr>
          <a:xfrm>
            <a:off x="1981899" y="2975121"/>
            <a:ext cx="40290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729659"/>
                </a:solidFill>
                <a:latin typeface="Fredoka"/>
                <a:ea typeface="Fredoka"/>
                <a:cs typeface="Fredoka"/>
                <a:sym typeface="Fredoka"/>
              </a:rPr>
              <a:t>Források:</a:t>
            </a:r>
            <a:endParaRPr sz="2200">
              <a:solidFill>
                <a:srgbClr val="729659"/>
              </a:solidFill>
              <a:latin typeface="Fredoka"/>
              <a:ea typeface="Fredoka"/>
              <a:cs typeface="Fredoka"/>
              <a:sym typeface="Fredoka"/>
            </a:endParaRPr>
          </a:p>
          <a:p>
            <a:pPr marL="0" marR="0" lvl="0" indent="0" algn="l" rtl="0">
              <a:lnSpc>
                <a:spcPct val="1099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729659"/>
              </a:solidFill>
              <a:latin typeface="Fredoka"/>
              <a:ea typeface="Fredoka"/>
              <a:cs typeface="Fredoka"/>
              <a:sym typeface="Fredoka"/>
            </a:endParaRPr>
          </a:p>
          <a:p>
            <a:pPr marL="0" marR="0" lvl="0" indent="0" algn="l" rtl="0">
              <a:lnSpc>
                <a:spcPct val="1099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729659"/>
              </a:solidFill>
              <a:latin typeface="Fredoka"/>
              <a:ea typeface="Fredoka"/>
              <a:cs typeface="Fredoka"/>
              <a:sym typeface="Fredoka"/>
            </a:endParaRPr>
          </a:p>
          <a:p>
            <a:pPr marL="0" marR="0" lvl="0" indent="0" algn="ctr" rtl="0">
              <a:lnSpc>
                <a:spcPct val="1099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729659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1981900" y="3320850"/>
            <a:ext cx="5088300" cy="13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 u="sng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https://www.biokontroll.hu/magyarorszag-legszebb-birtoka-2022-szapari-okofarm/</a:t>
            </a:r>
            <a:endParaRPr sz="1000" u="sng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 u="sng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https://www.eco-farm.org/about</a:t>
            </a:r>
            <a:endParaRPr sz="1000" u="sng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 u="sng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https://www.ecofarms.com.au/about-us.html</a:t>
            </a:r>
            <a:endParaRPr sz="1000" u="sng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 u="sng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https://kornyezettudatoselet.hu/minden-ami-bio/biogazdasagok/</a:t>
            </a:r>
            <a:endParaRPr sz="1000" u="sng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 u="sng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https://hudicevec.si/en/about-us/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 u="sng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Biogazdálkodás – Wikipédia</a:t>
            </a: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 u="sng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FiBL - Downloads &amp; Shop</a:t>
            </a: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70965A"/>
      </a:dk1>
      <a:lt1>
        <a:srgbClr val="CED8BE"/>
      </a:lt1>
      <a:dk2>
        <a:srgbClr val="000000"/>
      </a:dk2>
      <a:lt2>
        <a:srgbClr val="FBEFDC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Diavetítés a képernyőre (16:9 oldalarány)</PresentationFormat>
  <Paragraphs>73</Paragraphs>
  <Slides>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Calibri</vt:lpstr>
      <vt:lpstr>Lato</vt:lpstr>
      <vt:lpstr>Arial</vt:lpstr>
      <vt:lpstr>Fredoka</vt:lpstr>
      <vt:lpstr>Oregano</vt:lpstr>
      <vt:lpstr>Simple Light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Sebő Péter</cp:lastModifiedBy>
  <cp:revision>1</cp:revision>
  <dcterms:modified xsi:type="dcterms:W3CDTF">2026-05-31T09:23:25Z</dcterms:modified>
</cp:coreProperties>
</file>