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2B3592A-98F1-4711-9AD5-F618A9428949}" type="datetimeFigureOut">
              <a:rPr lang="hu-HU" smtClean="0"/>
              <a:t>2026. 05. 31.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F742B300-8127-47FE-8A3A-2C54BC185A9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592A-98F1-4711-9AD5-F618A9428949}" type="datetimeFigureOut">
              <a:rPr lang="hu-HU" smtClean="0"/>
              <a:t>2026. 05. 31.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B300-8127-47FE-8A3A-2C54BC185A9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592A-98F1-4711-9AD5-F618A9428949}" type="datetimeFigureOut">
              <a:rPr lang="hu-HU" smtClean="0"/>
              <a:t>2026. 05. 31.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B300-8127-47FE-8A3A-2C54BC185A9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592A-98F1-4711-9AD5-F618A9428949}" type="datetimeFigureOut">
              <a:rPr lang="hu-HU" smtClean="0"/>
              <a:t>2026. 05. 31.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B300-8127-47FE-8A3A-2C54BC185A9B}" type="slidenum">
              <a:rPr lang="hu-HU" smtClean="0"/>
              <a:t>‹#›</a:t>
            </a:fld>
            <a:endParaRPr lang="hu-H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2B3592A-98F1-4711-9AD5-F618A9428949}" type="datetimeFigureOut">
              <a:rPr lang="hu-HU" smtClean="0"/>
              <a:t>2026. 05. 31.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B300-8127-47FE-8A3A-2C54BC185A9B}" type="slidenum">
              <a:rPr lang="hu-HU" smtClean="0"/>
              <a:t>‹#›</a:t>
            </a:fld>
            <a:endParaRPr lang="hu-H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592A-98F1-4711-9AD5-F618A9428949}" type="datetimeFigureOut">
              <a:rPr lang="hu-HU" smtClean="0"/>
              <a:t>2026. 05. 31.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B300-8127-47FE-8A3A-2C54BC185A9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592A-98F1-4711-9AD5-F618A9428949}" type="datetimeFigureOut">
              <a:rPr lang="hu-HU" smtClean="0"/>
              <a:t>2026. 05. 31.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B300-8127-47FE-8A3A-2C54BC185A9B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B3592A-98F1-4711-9AD5-F618A9428949}" type="datetimeFigureOut">
              <a:rPr lang="hu-HU" smtClean="0"/>
              <a:t>2026. 05. 31.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B300-8127-47FE-8A3A-2C54BC185A9B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592A-98F1-4711-9AD5-F618A9428949}" type="datetimeFigureOut">
              <a:rPr lang="hu-HU" smtClean="0"/>
              <a:t>2026. 05. 31.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B300-8127-47FE-8A3A-2C54BC185A9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2B3592A-98F1-4711-9AD5-F618A9428949}" type="datetimeFigureOut">
              <a:rPr lang="hu-HU" smtClean="0"/>
              <a:t>2026. 05. 31.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B300-8127-47FE-8A3A-2C54BC185A9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2B3592A-98F1-4711-9AD5-F618A9428949}" type="datetimeFigureOut">
              <a:rPr lang="hu-HU" smtClean="0"/>
              <a:t>2026. 05. 31.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B300-8127-47FE-8A3A-2C54BC185A9B}" type="slidenum">
              <a:rPr lang="hu-HU" smtClean="0"/>
              <a:t>‹#›</a:t>
            </a:fld>
            <a:endParaRPr lang="hu-H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C2B3592A-98F1-4711-9AD5-F618A9428949}" type="datetimeFigureOut">
              <a:rPr lang="hu-HU" smtClean="0"/>
              <a:t>2026. 05. 31.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F742B300-8127-47FE-8A3A-2C54BC185A9B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%C5%A0kocjan_Caves" TargetMode="External"/><Relationship Id="rId2" Type="http://schemas.openxmlformats.org/officeDocument/2006/relationships/hyperlink" Target="https://notranjski-park.si/en/discover/natural-landmarks/rakov-skocja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penstarts.units.it/server/api/core/bitstreams/0ed7566f-0649-4030-8399-432f3b60f105/content" TargetMode="External"/><Relationship Id="rId5" Type="http://schemas.openxmlformats.org/officeDocument/2006/relationships/hyperlink" Target="https://www.adrijo.eu/en/poi/heritage/sea-cultures/duino-cliffs" TargetMode="External"/><Relationship Id="rId4" Type="http://schemas.openxmlformats.org/officeDocument/2006/relationships/hyperlink" Target="https://en.wikipedia.org/wiki/Valle_Cavanata_Nature_Reserv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Visiting Rakov Škocjan Valley in Slovenia | Mauka Trav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23528" y="1196752"/>
            <a:ext cx="2232248" cy="1828800"/>
          </a:xfrm>
        </p:spPr>
        <p:txBody>
          <a:bodyPr/>
          <a:lstStyle/>
          <a:p>
            <a:r>
              <a:rPr lang="hu-H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Készítette: Hajdu Zsófia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-531440"/>
            <a:ext cx="6324600" cy="1828800"/>
          </a:xfrm>
        </p:spPr>
        <p:txBody>
          <a:bodyPr/>
          <a:lstStyle/>
          <a:p>
            <a:r>
              <a:rPr lang="hu-HU" sz="5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GEOLÓGIA</a:t>
            </a:r>
          </a:p>
        </p:txBody>
      </p:sp>
    </p:spTree>
    <p:extLst>
      <p:ext uri="{BB962C8B-B14F-4D97-AF65-F5344CB8AC3E}">
        <p14:creationId xmlns:p14="http://schemas.microsoft.com/office/powerpoint/2010/main" val="1091782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26446"/>
            <a:ext cx="3905291" cy="26104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Cooper Black" panose="0208090404030B020404" pitchFamily="18" charset="0"/>
              </a:rPr>
              <a:t>ELHELYEZKEDÉS</a:t>
            </a:r>
          </a:p>
        </p:txBody>
      </p:sp>
      <p:sp>
        <p:nvSpPr>
          <p:cNvPr id="8" name="Tartalom helye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dirty="0"/>
              <a:t>Klasszikus Karszt-vidék</a:t>
            </a:r>
          </a:p>
          <a:p>
            <a:r>
              <a:rPr lang="hu-HU" dirty="0"/>
              <a:t>Dinári-Alpok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" y="2600729"/>
            <a:ext cx="6026943" cy="4028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60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Cooper Black" panose="0208090404030B020404" pitchFamily="18" charset="0"/>
              </a:rPr>
              <a:t>KIALAKULÁS</a:t>
            </a:r>
          </a:p>
        </p:txBody>
      </p:sp>
      <p:sp>
        <p:nvSpPr>
          <p:cNvPr id="7" name="Szabadkézi sokszög 6"/>
          <p:cNvSpPr/>
          <p:nvPr/>
        </p:nvSpPr>
        <p:spPr>
          <a:xfrm>
            <a:off x="274638" y="1588398"/>
            <a:ext cx="756841" cy="1081202"/>
          </a:xfrm>
          <a:custGeom>
            <a:avLst/>
            <a:gdLst>
              <a:gd name="connsiteX0" fmla="*/ 0 w 1081201"/>
              <a:gd name="connsiteY0" fmla="*/ 0 h 756841"/>
              <a:gd name="connsiteX1" fmla="*/ 702781 w 1081201"/>
              <a:gd name="connsiteY1" fmla="*/ 0 h 756841"/>
              <a:gd name="connsiteX2" fmla="*/ 1081201 w 1081201"/>
              <a:gd name="connsiteY2" fmla="*/ 378421 h 756841"/>
              <a:gd name="connsiteX3" fmla="*/ 702781 w 1081201"/>
              <a:gd name="connsiteY3" fmla="*/ 756841 h 756841"/>
              <a:gd name="connsiteX4" fmla="*/ 0 w 1081201"/>
              <a:gd name="connsiteY4" fmla="*/ 756841 h 756841"/>
              <a:gd name="connsiteX5" fmla="*/ 378421 w 1081201"/>
              <a:gd name="connsiteY5" fmla="*/ 378421 h 756841"/>
              <a:gd name="connsiteX6" fmla="*/ 0 w 1081201"/>
              <a:gd name="connsiteY6" fmla="*/ 0 h 75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1201" h="756841">
                <a:moveTo>
                  <a:pt x="1081200" y="0"/>
                </a:moveTo>
                <a:lnTo>
                  <a:pt x="1081200" y="491947"/>
                </a:lnTo>
                <a:lnTo>
                  <a:pt x="540600" y="756841"/>
                </a:lnTo>
                <a:lnTo>
                  <a:pt x="1" y="491947"/>
                </a:lnTo>
                <a:lnTo>
                  <a:pt x="1" y="0"/>
                </a:lnTo>
                <a:lnTo>
                  <a:pt x="540600" y="264895"/>
                </a:lnTo>
                <a:lnTo>
                  <a:pt x="108120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1" tIns="384772" rIns="6349" bIns="38477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000" kern="1200" dirty="0"/>
          </a:p>
        </p:txBody>
      </p:sp>
      <p:sp>
        <p:nvSpPr>
          <p:cNvPr id="8" name="Szabadkézi sokszög 7"/>
          <p:cNvSpPr/>
          <p:nvPr/>
        </p:nvSpPr>
        <p:spPr>
          <a:xfrm>
            <a:off x="1031478" y="1588399"/>
            <a:ext cx="7837884" cy="702781"/>
          </a:xfrm>
          <a:custGeom>
            <a:avLst/>
            <a:gdLst>
              <a:gd name="connsiteX0" fmla="*/ 117132 w 702780"/>
              <a:gd name="connsiteY0" fmla="*/ 0 h 7837883"/>
              <a:gd name="connsiteX1" fmla="*/ 585648 w 702780"/>
              <a:gd name="connsiteY1" fmla="*/ 0 h 7837883"/>
              <a:gd name="connsiteX2" fmla="*/ 702780 w 702780"/>
              <a:gd name="connsiteY2" fmla="*/ 117132 h 7837883"/>
              <a:gd name="connsiteX3" fmla="*/ 702780 w 702780"/>
              <a:gd name="connsiteY3" fmla="*/ 7837883 h 7837883"/>
              <a:gd name="connsiteX4" fmla="*/ 702780 w 702780"/>
              <a:gd name="connsiteY4" fmla="*/ 7837883 h 7837883"/>
              <a:gd name="connsiteX5" fmla="*/ 0 w 702780"/>
              <a:gd name="connsiteY5" fmla="*/ 7837883 h 7837883"/>
              <a:gd name="connsiteX6" fmla="*/ 0 w 702780"/>
              <a:gd name="connsiteY6" fmla="*/ 7837883 h 7837883"/>
              <a:gd name="connsiteX7" fmla="*/ 0 w 702780"/>
              <a:gd name="connsiteY7" fmla="*/ 117132 h 7837883"/>
              <a:gd name="connsiteX8" fmla="*/ 117132 w 702780"/>
              <a:gd name="connsiteY8" fmla="*/ 0 h 7837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2780" h="7837883">
                <a:moveTo>
                  <a:pt x="702780" y="1306340"/>
                </a:moveTo>
                <a:lnTo>
                  <a:pt x="702780" y="6531543"/>
                </a:lnTo>
                <a:cubicBezTo>
                  <a:pt x="702780" y="7253009"/>
                  <a:pt x="698078" y="7837877"/>
                  <a:pt x="692277" y="7837877"/>
                </a:cubicBezTo>
                <a:lnTo>
                  <a:pt x="0" y="7837877"/>
                </a:lnTo>
                <a:lnTo>
                  <a:pt x="0" y="7837877"/>
                </a:lnTo>
                <a:lnTo>
                  <a:pt x="0" y="6"/>
                </a:lnTo>
                <a:lnTo>
                  <a:pt x="0" y="6"/>
                </a:lnTo>
                <a:lnTo>
                  <a:pt x="692277" y="6"/>
                </a:lnTo>
                <a:cubicBezTo>
                  <a:pt x="698078" y="6"/>
                  <a:pt x="702780" y="584874"/>
                  <a:pt x="702780" y="1306340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1" tIns="47007" rIns="47007" bIns="47008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hu-HU" sz="2000" kern="1200" dirty="0" err="1"/>
              <a:t>Tethys</a:t>
            </a:r>
            <a:r>
              <a:rPr lang="hu-HU" sz="2000" kern="1200" dirty="0"/>
              <a:t> mélyén vastag mészüledék</a:t>
            </a:r>
          </a:p>
        </p:txBody>
      </p:sp>
      <p:sp>
        <p:nvSpPr>
          <p:cNvPr id="9" name="Szabadkézi sokszög 8"/>
          <p:cNvSpPr/>
          <p:nvPr/>
        </p:nvSpPr>
        <p:spPr>
          <a:xfrm>
            <a:off x="274638" y="2552290"/>
            <a:ext cx="756841" cy="1081201"/>
          </a:xfrm>
          <a:custGeom>
            <a:avLst/>
            <a:gdLst>
              <a:gd name="connsiteX0" fmla="*/ 0 w 1081201"/>
              <a:gd name="connsiteY0" fmla="*/ 0 h 756841"/>
              <a:gd name="connsiteX1" fmla="*/ 702781 w 1081201"/>
              <a:gd name="connsiteY1" fmla="*/ 0 h 756841"/>
              <a:gd name="connsiteX2" fmla="*/ 1081201 w 1081201"/>
              <a:gd name="connsiteY2" fmla="*/ 378421 h 756841"/>
              <a:gd name="connsiteX3" fmla="*/ 702781 w 1081201"/>
              <a:gd name="connsiteY3" fmla="*/ 756841 h 756841"/>
              <a:gd name="connsiteX4" fmla="*/ 0 w 1081201"/>
              <a:gd name="connsiteY4" fmla="*/ 756841 h 756841"/>
              <a:gd name="connsiteX5" fmla="*/ 378421 w 1081201"/>
              <a:gd name="connsiteY5" fmla="*/ 378421 h 756841"/>
              <a:gd name="connsiteX6" fmla="*/ 0 w 1081201"/>
              <a:gd name="connsiteY6" fmla="*/ 0 h 75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1201" h="756841">
                <a:moveTo>
                  <a:pt x="1081200" y="0"/>
                </a:moveTo>
                <a:lnTo>
                  <a:pt x="1081200" y="491947"/>
                </a:lnTo>
                <a:lnTo>
                  <a:pt x="540600" y="756841"/>
                </a:lnTo>
                <a:lnTo>
                  <a:pt x="1" y="491947"/>
                </a:lnTo>
                <a:lnTo>
                  <a:pt x="1" y="0"/>
                </a:lnTo>
                <a:lnTo>
                  <a:pt x="540600" y="264895"/>
                </a:lnTo>
                <a:lnTo>
                  <a:pt x="108120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1" tIns="386041" rIns="7619" bIns="3860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200" kern="1200"/>
          </a:p>
        </p:txBody>
      </p:sp>
      <p:sp>
        <p:nvSpPr>
          <p:cNvPr id="10" name="Szabadkézi sokszög 9"/>
          <p:cNvSpPr/>
          <p:nvPr/>
        </p:nvSpPr>
        <p:spPr>
          <a:xfrm>
            <a:off x="1031478" y="2552290"/>
            <a:ext cx="7837884" cy="702781"/>
          </a:xfrm>
          <a:custGeom>
            <a:avLst/>
            <a:gdLst>
              <a:gd name="connsiteX0" fmla="*/ 117132 w 702780"/>
              <a:gd name="connsiteY0" fmla="*/ 0 h 7837883"/>
              <a:gd name="connsiteX1" fmla="*/ 585648 w 702780"/>
              <a:gd name="connsiteY1" fmla="*/ 0 h 7837883"/>
              <a:gd name="connsiteX2" fmla="*/ 702780 w 702780"/>
              <a:gd name="connsiteY2" fmla="*/ 117132 h 7837883"/>
              <a:gd name="connsiteX3" fmla="*/ 702780 w 702780"/>
              <a:gd name="connsiteY3" fmla="*/ 7837883 h 7837883"/>
              <a:gd name="connsiteX4" fmla="*/ 702780 w 702780"/>
              <a:gd name="connsiteY4" fmla="*/ 7837883 h 7837883"/>
              <a:gd name="connsiteX5" fmla="*/ 0 w 702780"/>
              <a:gd name="connsiteY5" fmla="*/ 7837883 h 7837883"/>
              <a:gd name="connsiteX6" fmla="*/ 0 w 702780"/>
              <a:gd name="connsiteY6" fmla="*/ 7837883 h 7837883"/>
              <a:gd name="connsiteX7" fmla="*/ 0 w 702780"/>
              <a:gd name="connsiteY7" fmla="*/ 117132 h 7837883"/>
              <a:gd name="connsiteX8" fmla="*/ 117132 w 702780"/>
              <a:gd name="connsiteY8" fmla="*/ 0 h 7837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2780" h="7837883">
                <a:moveTo>
                  <a:pt x="702780" y="1306340"/>
                </a:moveTo>
                <a:lnTo>
                  <a:pt x="702780" y="6531543"/>
                </a:lnTo>
                <a:cubicBezTo>
                  <a:pt x="702780" y="7253009"/>
                  <a:pt x="698078" y="7837877"/>
                  <a:pt x="692277" y="7837877"/>
                </a:cubicBezTo>
                <a:lnTo>
                  <a:pt x="0" y="7837877"/>
                </a:lnTo>
                <a:lnTo>
                  <a:pt x="0" y="7837877"/>
                </a:lnTo>
                <a:lnTo>
                  <a:pt x="0" y="6"/>
                </a:lnTo>
                <a:lnTo>
                  <a:pt x="0" y="6"/>
                </a:lnTo>
                <a:lnTo>
                  <a:pt x="692277" y="6"/>
                </a:lnTo>
                <a:cubicBezTo>
                  <a:pt x="698078" y="6"/>
                  <a:pt x="702780" y="584874"/>
                  <a:pt x="702780" y="1306340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1" tIns="47007" rIns="47007" bIns="47008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hu-HU" sz="2000" kern="1200" dirty="0"/>
              <a:t>Ütközés, megemelkedés, gyűrődés</a:t>
            </a:r>
          </a:p>
        </p:txBody>
      </p:sp>
      <p:sp>
        <p:nvSpPr>
          <p:cNvPr id="11" name="Szabadkézi sokszög 10"/>
          <p:cNvSpPr/>
          <p:nvPr/>
        </p:nvSpPr>
        <p:spPr>
          <a:xfrm>
            <a:off x="274638" y="3516180"/>
            <a:ext cx="756841" cy="1081201"/>
          </a:xfrm>
          <a:custGeom>
            <a:avLst/>
            <a:gdLst>
              <a:gd name="connsiteX0" fmla="*/ 0 w 1081201"/>
              <a:gd name="connsiteY0" fmla="*/ 0 h 756841"/>
              <a:gd name="connsiteX1" fmla="*/ 702781 w 1081201"/>
              <a:gd name="connsiteY1" fmla="*/ 0 h 756841"/>
              <a:gd name="connsiteX2" fmla="*/ 1081201 w 1081201"/>
              <a:gd name="connsiteY2" fmla="*/ 378421 h 756841"/>
              <a:gd name="connsiteX3" fmla="*/ 702781 w 1081201"/>
              <a:gd name="connsiteY3" fmla="*/ 756841 h 756841"/>
              <a:gd name="connsiteX4" fmla="*/ 0 w 1081201"/>
              <a:gd name="connsiteY4" fmla="*/ 756841 h 756841"/>
              <a:gd name="connsiteX5" fmla="*/ 378421 w 1081201"/>
              <a:gd name="connsiteY5" fmla="*/ 378421 h 756841"/>
              <a:gd name="connsiteX6" fmla="*/ 0 w 1081201"/>
              <a:gd name="connsiteY6" fmla="*/ 0 h 75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1201" h="756841">
                <a:moveTo>
                  <a:pt x="1081200" y="0"/>
                </a:moveTo>
                <a:lnTo>
                  <a:pt x="1081200" y="491947"/>
                </a:lnTo>
                <a:lnTo>
                  <a:pt x="540600" y="756841"/>
                </a:lnTo>
                <a:lnTo>
                  <a:pt x="1" y="491947"/>
                </a:lnTo>
                <a:lnTo>
                  <a:pt x="1" y="0"/>
                </a:lnTo>
                <a:lnTo>
                  <a:pt x="540600" y="264895"/>
                </a:lnTo>
                <a:lnTo>
                  <a:pt x="108120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1" tIns="384771" rIns="6349" bIns="38477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000" kern="1200" dirty="0"/>
          </a:p>
        </p:txBody>
      </p:sp>
      <p:sp>
        <p:nvSpPr>
          <p:cNvPr id="12" name="Szabadkézi sokszög 11"/>
          <p:cNvSpPr/>
          <p:nvPr/>
        </p:nvSpPr>
        <p:spPr>
          <a:xfrm>
            <a:off x="1031478" y="3516181"/>
            <a:ext cx="7837884" cy="702781"/>
          </a:xfrm>
          <a:custGeom>
            <a:avLst/>
            <a:gdLst>
              <a:gd name="connsiteX0" fmla="*/ 117132 w 702780"/>
              <a:gd name="connsiteY0" fmla="*/ 0 h 7837883"/>
              <a:gd name="connsiteX1" fmla="*/ 585648 w 702780"/>
              <a:gd name="connsiteY1" fmla="*/ 0 h 7837883"/>
              <a:gd name="connsiteX2" fmla="*/ 702780 w 702780"/>
              <a:gd name="connsiteY2" fmla="*/ 117132 h 7837883"/>
              <a:gd name="connsiteX3" fmla="*/ 702780 w 702780"/>
              <a:gd name="connsiteY3" fmla="*/ 7837883 h 7837883"/>
              <a:gd name="connsiteX4" fmla="*/ 702780 w 702780"/>
              <a:gd name="connsiteY4" fmla="*/ 7837883 h 7837883"/>
              <a:gd name="connsiteX5" fmla="*/ 0 w 702780"/>
              <a:gd name="connsiteY5" fmla="*/ 7837883 h 7837883"/>
              <a:gd name="connsiteX6" fmla="*/ 0 w 702780"/>
              <a:gd name="connsiteY6" fmla="*/ 7837883 h 7837883"/>
              <a:gd name="connsiteX7" fmla="*/ 0 w 702780"/>
              <a:gd name="connsiteY7" fmla="*/ 117132 h 7837883"/>
              <a:gd name="connsiteX8" fmla="*/ 117132 w 702780"/>
              <a:gd name="connsiteY8" fmla="*/ 0 h 7837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2780" h="7837883">
                <a:moveTo>
                  <a:pt x="702780" y="1306340"/>
                </a:moveTo>
                <a:lnTo>
                  <a:pt x="702780" y="6531543"/>
                </a:lnTo>
                <a:cubicBezTo>
                  <a:pt x="702780" y="7253009"/>
                  <a:pt x="698078" y="7837877"/>
                  <a:pt x="692277" y="7837877"/>
                </a:cubicBezTo>
                <a:lnTo>
                  <a:pt x="0" y="7837877"/>
                </a:lnTo>
                <a:lnTo>
                  <a:pt x="0" y="7837877"/>
                </a:lnTo>
                <a:lnTo>
                  <a:pt x="0" y="6"/>
                </a:lnTo>
                <a:lnTo>
                  <a:pt x="0" y="6"/>
                </a:lnTo>
                <a:lnTo>
                  <a:pt x="692277" y="6"/>
                </a:lnTo>
                <a:cubicBezTo>
                  <a:pt x="698078" y="6"/>
                  <a:pt x="702780" y="584874"/>
                  <a:pt x="702780" y="1306340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1" tIns="47007" rIns="47007" bIns="47008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hu-HU" sz="2000" kern="1200" dirty="0"/>
              <a:t>„</a:t>
            </a:r>
            <a:r>
              <a:rPr lang="hu-HU" sz="2000" kern="1200" dirty="0" err="1"/>
              <a:t>Flis</a:t>
            </a:r>
            <a:r>
              <a:rPr lang="hu-HU" sz="2000" kern="1200" dirty="0"/>
              <a:t>” megjelenése </a:t>
            </a:r>
          </a:p>
        </p:txBody>
      </p:sp>
      <p:sp>
        <p:nvSpPr>
          <p:cNvPr id="13" name="Szabadkézi sokszög 12"/>
          <p:cNvSpPr/>
          <p:nvPr/>
        </p:nvSpPr>
        <p:spPr>
          <a:xfrm>
            <a:off x="274638" y="4480071"/>
            <a:ext cx="756841" cy="1081201"/>
          </a:xfrm>
          <a:custGeom>
            <a:avLst/>
            <a:gdLst>
              <a:gd name="connsiteX0" fmla="*/ 0 w 1081201"/>
              <a:gd name="connsiteY0" fmla="*/ 0 h 756841"/>
              <a:gd name="connsiteX1" fmla="*/ 702781 w 1081201"/>
              <a:gd name="connsiteY1" fmla="*/ 0 h 756841"/>
              <a:gd name="connsiteX2" fmla="*/ 1081201 w 1081201"/>
              <a:gd name="connsiteY2" fmla="*/ 378421 h 756841"/>
              <a:gd name="connsiteX3" fmla="*/ 702781 w 1081201"/>
              <a:gd name="connsiteY3" fmla="*/ 756841 h 756841"/>
              <a:gd name="connsiteX4" fmla="*/ 0 w 1081201"/>
              <a:gd name="connsiteY4" fmla="*/ 756841 h 756841"/>
              <a:gd name="connsiteX5" fmla="*/ 378421 w 1081201"/>
              <a:gd name="connsiteY5" fmla="*/ 378421 h 756841"/>
              <a:gd name="connsiteX6" fmla="*/ 0 w 1081201"/>
              <a:gd name="connsiteY6" fmla="*/ 0 h 75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1201" h="756841">
                <a:moveTo>
                  <a:pt x="1081200" y="0"/>
                </a:moveTo>
                <a:lnTo>
                  <a:pt x="1081200" y="491947"/>
                </a:lnTo>
                <a:lnTo>
                  <a:pt x="540600" y="756841"/>
                </a:lnTo>
                <a:lnTo>
                  <a:pt x="1" y="491947"/>
                </a:lnTo>
                <a:lnTo>
                  <a:pt x="1" y="0"/>
                </a:lnTo>
                <a:lnTo>
                  <a:pt x="540600" y="264895"/>
                </a:lnTo>
                <a:lnTo>
                  <a:pt x="108120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1" tIns="386041" rIns="7619" bIns="3860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200" kern="1200" dirty="0"/>
          </a:p>
        </p:txBody>
      </p:sp>
      <p:sp>
        <p:nvSpPr>
          <p:cNvPr id="14" name="Szabadkézi sokszög 13"/>
          <p:cNvSpPr/>
          <p:nvPr/>
        </p:nvSpPr>
        <p:spPr>
          <a:xfrm>
            <a:off x="1031478" y="4480071"/>
            <a:ext cx="7837884" cy="702781"/>
          </a:xfrm>
          <a:custGeom>
            <a:avLst/>
            <a:gdLst>
              <a:gd name="connsiteX0" fmla="*/ 117132 w 702780"/>
              <a:gd name="connsiteY0" fmla="*/ 0 h 7837883"/>
              <a:gd name="connsiteX1" fmla="*/ 585648 w 702780"/>
              <a:gd name="connsiteY1" fmla="*/ 0 h 7837883"/>
              <a:gd name="connsiteX2" fmla="*/ 702780 w 702780"/>
              <a:gd name="connsiteY2" fmla="*/ 117132 h 7837883"/>
              <a:gd name="connsiteX3" fmla="*/ 702780 w 702780"/>
              <a:gd name="connsiteY3" fmla="*/ 7837883 h 7837883"/>
              <a:gd name="connsiteX4" fmla="*/ 702780 w 702780"/>
              <a:gd name="connsiteY4" fmla="*/ 7837883 h 7837883"/>
              <a:gd name="connsiteX5" fmla="*/ 0 w 702780"/>
              <a:gd name="connsiteY5" fmla="*/ 7837883 h 7837883"/>
              <a:gd name="connsiteX6" fmla="*/ 0 w 702780"/>
              <a:gd name="connsiteY6" fmla="*/ 7837883 h 7837883"/>
              <a:gd name="connsiteX7" fmla="*/ 0 w 702780"/>
              <a:gd name="connsiteY7" fmla="*/ 117132 h 7837883"/>
              <a:gd name="connsiteX8" fmla="*/ 117132 w 702780"/>
              <a:gd name="connsiteY8" fmla="*/ 0 h 7837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2780" h="7837883">
                <a:moveTo>
                  <a:pt x="702780" y="1306340"/>
                </a:moveTo>
                <a:lnTo>
                  <a:pt x="702780" y="6531543"/>
                </a:lnTo>
                <a:cubicBezTo>
                  <a:pt x="702780" y="7253009"/>
                  <a:pt x="698078" y="7837877"/>
                  <a:pt x="692277" y="7837877"/>
                </a:cubicBezTo>
                <a:lnTo>
                  <a:pt x="0" y="7837877"/>
                </a:lnTo>
                <a:lnTo>
                  <a:pt x="0" y="7837877"/>
                </a:lnTo>
                <a:lnTo>
                  <a:pt x="0" y="6"/>
                </a:lnTo>
                <a:lnTo>
                  <a:pt x="0" y="6"/>
                </a:lnTo>
                <a:lnTo>
                  <a:pt x="692277" y="6"/>
                </a:lnTo>
                <a:cubicBezTo>
                  <a:pt x="698078" y="6"/>
                  <a:pt x="702780" y="584874"/>
                  <a:pt x="702780" y="1306340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1" tIns="47007" rIns="47007" bIns="47008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hu-HU" sz="2000" kern="1200" dirty="0"/>
              <a:t>Karsztosodás </a:t>
            </a:r>
          </a:p>
        </p:txBody>
      </p:sp>
      <p:sp>
        <p:nvSpPr>
          <p:cNvPr id="15" name="Szabadkézi sokszög 14"/>
          <p:cNvSpPr/>
          <p:nvPr/>
        </p:nvSpPr>
        <p:spPr>
          <a:xfrm>
            <a:off x="274638" y="5443962"/>
            <a:ext cx="756841" cy="1081201"/>
          </a:xfrm>
          <a:custGeom>
            <a:avLst/>
            <a:gdLst>
              <a:gd name="connsiteX0" fmla="*/ 0 w 1081201"/>
              <a:gd name="connsiteY0" fmla="*/ 0 h 756841"/>
              <a:gd name="connsiteX1" fmla="*/ 702781 w 1081201"/>
              <a:gd name="connsiteY1" fmla="*/ 0 h 756841"/>
              <a:gd name="connsiteX2" fmla="*/ 1081201 w 1081201"/>
              <a:gd name="connsiteY2" fmla="*/ 378421 h 756841"/>
              <a:gd name="connsiteX3" fmla="*/ 702781 w 1081201"/>
              <a:gd name="connsiteY3" fmla="*/ 756841 h 756841"/>
              <a:gd name="connsiteX4" fmla="*/ 0 w 1081201"/>
              <a:gd name="connsiteY4" fmla="*/ 756841 h 756841"/>
              <a:gd name="connsiteX5" fmla="*/ 378421 w 1081201"/>
              <a:gd name="connsiteY5" fmla="*/ 378421 h 756841"/>
              <a:gd name="connsiteX6" fmla="*/ 0 w 1081201"/>
              <a:gd name="connsiteY6" fmla="*/ 0 h 75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1201" h="756841">
                <a:moveTo>
                  <a:pt x="1081200" y="0"/>
                </a:moveTo>
                <a:lnTo>
                  <a:pt x="1081200" y="491947"/>
                </a:lnTo>
                <a:lnTo>
                  <a:pt x="540600" y="756841"/>
                </a:lnTo>
                <a:lnTo>
                  <a:pt x="1" y="491947"/>
                </a:lnTo>
                <a:lnTo>
                  <a:pt x="1" y="0"/>
                </a:lnTo>
                <a:lnTo>
                  <a:pt x="540600" y="264895"/>
                </a:lnTo>
                <a:lnTo>
                  <a:pt x="108120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1" tIns="386041" rIns="7619" bIns="3860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200" kern="1200" dirty="0"/>
          </a:p>
        </p:txBody>
      </p:sp>
      <p:sp>
        <p:nvSpPr>
          <p:cNvPr id="16" name="Szabadkézi sokszög 15"/>
          <p:cNvSpPr/>
          <p:nvPr/>
        </p:nvSpPr>
        <p:spPr>
          <a:xfrm>
            <a:off x="1031478" y="5373219"/>
            <a:ext cx="7837884" cy="702781"/>
          </a:xfrm>
          <a:custGeom>
            <a:avLst/>
            <a:gdLst>
              <a:gd name="connsiteX0" fmla="*/ 117132 w 702780"/>
              <a:gd name="connsiteY0" fmla="*/ 0 h 7837883"/>
              <a:gd name="connsiteX1" fmla="*/ 585648 w 702780"/>
              <a:gd name="connsiteY1" fmla="*/ 0 h 7837883"/>
              <a:gd name="connsiteX2" fmla="*/ 702780 w 702780"/>
              <a:gd name="connsiteY2" fmla="*/ 117132 h 7837883"/>
              <a:gd name="connsiteX3" fmla="*/ 702780 w 702780"/>
              <a:gd name="connsiteY3" fmla="*/ 7837883 h 7837883"/>
              <a:gd name="connsiteX4" fmla="*/ 702780 w 702780"/>
              <a:gd name="connsiteY4" fmla="*/ 7837883 h 7837883"/>
              <a:gd name="connsiteX5" fmla="*/ 0 w 702780"/>
              <a:gd name="connsiteY5" fmla="*/ 7837883 h 7837883"/>
              <a:gd name="connsiteX6" fmla="*/ 0 w 702780"/>
              <a:gd name="connsiteY6" fmla="*/ 7837883 h 7837883"/>
              <a:gd name="connsiteX7" fmla="*/ 0 w 702780"/>
              <a:gd name="connsiteY7" fmla="*/ 117132 h 7837883"/>
              <a:gd name="connsiteX8" fmla="*/ 117132 w 702780"/>
              <a:gd name="connsiteY8" fmla="*/ 0 h 7837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2780" h="7837883">
                <a:moveTo>
                  <a:pt x="702780" y="1306340"/>
                </a:moveTo>
                <a:lnTo>
                  <a:pt x="702780" y="6531543"/>
                </a:lnTo>
                <a:cubicBezTo>
                  <a:pt x="702780" y="7253009"/>
                  <a:pt x="698078" y="7837877"/>
                  <a:pt x="692277" y="7837877"/>
                </a:cubicBezTo>
                <a:lnTo>
                  <a:pt x="0" y="7837877"/>
                </a:lnTo>
                <a:lnTo>
                  <a:pt x="0" y="7837877"/>
                </a:lnTo>
                <a:lnTo>
                  <a:pt x="0" y="6"/>
                </a:lnTo>
                <a:lnTo>
                  <a:pt x="0" y="6"/>
                </a:lnTo>
                <a:lnTo>
                  <a:pt x="692277" y="6"/>
                </a:lnTo>
                <a:cubicBezTo>
                  <a:pt x="698078" y="6"/>
                  <a:pt x="702780" y="584874"/>
                  <a:pt x="702780" y="1306340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1" tIns="47008" rIns="47007" bIns="47007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hu-HU" sz="2000" kern="1200" dirty="0"/>
              <a:t>Tengerszint változás</a:t>
            </a:r>
          </a:p>
        </p:txBody>
      </p:sp>
    </p:spTree>
    <p:extLst>
      <p:ext uri="{BB962C8B-B14F-4D97-AF65-F5344CB8AC3E}">
        <p14:creationId xmlns:p14="http://schemas.microsoft.com/office/powerpoint/2010/main" val="104635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Cooper Black" panose="0208090404030B020404" pitchFamily="18" charset="0"/>
              </a:rPr>
              <a:t>KIALAKULÁS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251520" y="1268760"/>
            <a:ext cx="8892480" cy="4937760"/>
          </a:xfrm>
        </p:spPr>
        <p:txBody>
          <a:bodyPr/>
          <a:lstStyle/>
          <a:p>
            <a:r>
              <a:rPr lang="hu-HU" dirty="0"/>
              <a:t>Karsztosodás:</a:t>
            </a:r>
          </a:p>
          <a:p>
            <a:pPr lvl="1"/>
            <a:r>
              <a:rPr lang="hu-HU" dirty="0"/>
              <a:t>Mészkő savas esővízben oldódik </a:t>
            </a:r>
            <a:r>
              <a:rPr lang="hu-HU" dirty="0">
                <a:sym typeface="Wingdings" panose="05000000000000000000" pitchFamily="2" charset="2"/>
              </a:rPr>
              <a:t> repedések tágulnak </a:t>
            </a:r>
            <a:r>
              <a:rPr lang="hu-HU" sz="2000" dirty="0">
                <a:sym typeface="Wingdings" panose="05000000000000000000" pitchFamily="2" charset="2"/>
              </a:rPr>
              <a:t> barlangok, üregek</a:t>
            </a:r>
          </a:p>
          <a:p>
            <a:pPr lvl="2"/>
            <a:r>
              <a:rPr lang="hu-HU" dirty="0">
                <a:sym typeface="Wingdings" panose="05000000000000000000" pitchFamily="2" charset="2"/>
              </a:rPr>
              <a:t>Felszínen: dolinák, víznyelők</a:t>
            </a:r>
            <a:r>
              <a:rPr lang="hu-HU" sz="1800" dirty="0">
                <a:sym typeface="Wingdings" panose="05000000000000000000" pitchFamily="2" charset="2"/>
              </a:rPr>
              <a:t> </a:t>
            </a:r>
          </a:p>
          <a:p>
            <a:pPr lvl="2"/>
            <a:r>
              <a:rPr lang="hu-HU" dirty="0">
                <a:sym typeface="Wingdings" panose="05000000000000000000" pitchFamily="2" charset="2"/>
              </a:rPr>
              <a:t>Felszín alatt: barlangrendszerek, föld alatti  folyók</a:t>
            </a:r>
            <a:endParaRPr lang="hu-HU" sz="1800" dirty="0"/>
          </a:p>
        </p:txBody>
      </p:sp>
      <p:pic>
        <p:nvPicPr>
          <p:cNvPr id="3074" name="Picture 2" descr="Rakov Škocjan - čudovita kraška dolina - Tomaž Gorec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133" y="2996952"/>
            <a:ext cx="3060000" cy="18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Rakov Škocjan - Notranjski park - 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078" name="Picture 6" descr="Škocjan-barlangrendszer, Szlovénia leglátványosabb földalatti világa"/>
          <p:cNvPicPr>
            <a:picLocks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4869160"/>
            <a:ext cx="3060000" cy="18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Karsztosodás - Földrajz kidolgozott érettségi tétel - Érettségi.co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2986011"/>
            <a:ext cx="4827473" cy="3621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93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Cooper Black" panose="0208090404030B020404" pitchFamily="18" charset="0"/>
              </a:rPr>
              <a:t>SZLOVÉNIA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dirty="0" err="1"/>
              <a:t>Rakov</a:t>
            </a:r>
            <a:r>
              <a:rPr lang="hu-HU" dirty="0"/>
              <a:t> </a:t>
            </a:r>
            <a:r>
              <a:rPr lang="hu-HU" dirty="0" err="1"/>
              <a:t>Škocjan-szurdok</a:t>
            </a:r>
            <a:endParaRPr lang="hu-HU" dirty="0"/>
          </a:p>
          <a:p>
            <a:pPr lvl="1"/>
            <a:r>
              <a:rPr lang="hu-HU" dirty="0"/>
              <a:t>Beomlott barlangrendszer maradványa</a:t>
            </a:r>
          </a:p>
          <a:p>
            <a:pPr lvl="1"/>
            <a:r>
              <a:rPr lang="hu-HU" dirty="0"/>
              <a:t>Természetes hidak</a:t>
            </a:r>
          </a:p>
          <a:p>
            <a:pPr lvl="1"/>
            <a:endParaRPr lang="hu-HU" dirty="0"/>
          </a:p>
          <a:p>
            <a:pPr lvl="1"/>
            <a:endParaRPr lang="hu-HU" dirty="0"/>
          </a:p>
          <a:p>
            <a:pPr lvl="1"/>
            <a:endParaRPr lang="hu-HU" dirty="0"/>
          </a:p>
          <a:p>
            <a:pPr lvl="1"/>
            <a:endParaRPr lang="hu-HU" dirty="0"/>
          </a:p>
          <a:p>
            <a:pPr lvl="1"/>
            <a:endParaRPr lang="hu-HU" dirty="0"/>
          </a:p>
          <a:p>
            <a:pPr lvl="1"/>
            <a:endParaRPr lang="hu-HU" dirty="0"/>
          </a:p>
          <a:p>
            <a:r>
              <a:rPr lang="hu-HU" dirty="0" err="1"/>
              <a:t>Škocjan-barlang</a:t>
            </a:r>
            <a:endParaRPr lang="hu-HU" dirty="0"/>
          </a:p>
          <a:p>
            <a:pPr lvl="1"/>
            <a:r>
              <a:rPr lang="hu-HU" dirty="0"/>
              <a:t>Földalatti kanyon</a:t>
            </a:r>
          </a:p>
          <a:p>
            <a:pPr lvl="1"/>
            <a:r>
              <a:rPr lang="hu-HU" dirty="0" err="1"/>
              <a:t>Reka-folyó</a:t>
            </a:r>
            <a:endParaRPr lang="hu-HU" dirty="0"/>
          </a:p>
        </p:txBody>
      </p:sp>
      <p:pic>
        <p:nvPicPr>
          <p:cNvPr id="4098" name="Picture 2" descr="Make sure you get your photo taken standing on top of the Little Bridge.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88640"/>
            <a:ext cx="3840427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he Big Bridge, Rakov Skocjan, Green Slovenia.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191" y="2492896"/>
            <a:ext cx="4357126" cy="2098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Škocjan-barlangrendszer, Szlovénia leglátványosabb földalatti világa »  KirándulásTippek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4676624"/>
            <a:ext cx="3028909" cy="2017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 Skocjan barlangrendszer - Szlovénia - Világörökség Utazásai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3227729"/>
            <a:ext cx="3168352" cy="3441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43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Cooper Black" panose="0208090404030B020404" pitchFamily="18" charset="0"/>
              </a:rPr>
              <a:t>SZLOVÉNIA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dirty="0"/>
              <a:t>Karsztos mészkő és </a:t>
            </a:r>
            <a:r>
              <a:rPr lang="hu-HU" dirty="0" err="1"/>
              <a:t>flis</a:t>
            </a:r>
            <a:r>
              <a:rPr lang="hu-HU" dirty="0"/>
              <a:t> találkozik</a:t>
            </a:r>
          </a:p>
          <a:p>
            <a:pPr marL="515938" lvl="1" indent="-342900">
              <a:buFont typeface="Wingdings"/>
              <a:buChar char="à"/>
            </a:pPr>
            <a:r>
              <a:rPr lang="hu-HU" dirty="0" err="1">
                <a:sym typeface="Wingdings" panose="05000000000000000000" pitchFamily="2" charset="2"/>
              </a:rPr>
              <a:t>Klfiffek</a:t>
            </a:r>
            <a:r>
              <a:rPr lang="hu-HU" dirty="0">
                <a:sym typeface="Wingdings" panose="05000000000000000000" pitchFamily="2" charset="2"/>
              </a:rPr>
              <a:t>: </a:t>
            </a:r>
            <a:r>
              <a:rPr lang="hu-HU" dirty="0" err="1">
                <a:sym typeface="Wingdings" panose="05000000000000000000" pitchFamily="2" charset="2"/>
              </a:rPr>
              <a:t>Parenzana</a:t>
            </a:r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err="1">
                <a:sym typeface="Wingdings" panose="05000000000000000000" pitchFamily="2" charset="2"/>
              </a:rPr>
              <a:t>kliffje</a:t>
            </a:r>
            <a:r>
              <a:rPr lang="hu-HU" dirty="0">
                <a:sym typeface="Wingdings" panose="05000000000000000000" pitchFamily="2" charset="2"/>
              </a:rPr>
              <a:t>, </a:t>
            </a:r>
            <a:r>
              <a:rPr lang="hu-HU" dirty="0" err="1"/>
              <a:t>Strunjani-sziklafal</a:t>
            </a:r>
            <a:endParaRPr lang="hu-HU" dirty="0">
              <a:sym typeface="Wingdings" panose="05000000000000000000" pitchFamily="2" charset="2"/>
            </a:endParaRPr>
          </a:p>
          <a:p>
            <a:pPr marL="515938" lvl="1" indent="-342900">
              <a:buFont typeface="Wingdings"/>
              <a:buChar char="à"/>
            </a:pPr>
            <a:r>
              <a:rPr lang="hu-HU" dirty="0">
                <a:sym typeface="Wingdings" panose="05000000000000000000" pitchFamily="2" charset="2"/>
              </a:rPr>
              <a:t>Öblök: Hold-öböl</a:t>
            </a:r>
          </a:p>
          <a:p>
            <a:pPr marL="515938" lvl="1" indent="-342900">
              <a:buFont typeface="Wingdings"/>
              <a:buChar char="à"/>
            </a:pPr>
            <a:r>
              <a:rPr lang="hu-HU" dirty="0">
                <a:sym typeface="Wingdings" panose="05000000000000000000" pitchFamily="2" charset="2"/>
              </a:rPr>
              <a:t>Változatos partvonal</a:t>
            </a:r>
          </a:p>
          <a:p>
            <a:pPr marL="515938" lvl="1" indent="-342900">
              <a:buFont typeface="Wingdings"/>
              <a:buChar char="à"/>
            </a:pPr>
            <a:r>
              <a:rPr lang="hu-HU" dirty="0">
                <a:sym typeface="Wingdings" panose="05000000000000000000" pitchFamily="2" charset="2"/>
              </a:rPr>
              <a:t>Természetes kikötők</a:t>
            </a:r>
            <a:endParaRPr lang="hu-HU" dirty="0"/>
          </a:p>
        </p:txBody>
      </p:sp>
      <p:pic>
        <p:nvPicPr>
          <p:cNvPr id="5122" name="Picture 2" descr="5 kihagyhatatlan hely a szlovén tengerparton | Balkaninf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5198" y="2708921"/>
            <a:ext cx="5656216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23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Cooper Black" panose="0208090404030B020404" pitchFamily="18" charset="0"/>
              </a:rPr>
              <a:t>OLASZORSZÁG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dirty="0" err="1"/>
              <a:t>Riserva</a:t>
            </a:r>
            <a:r>
              <a:rPr lang="hu-HU" dirty="0"/>
              <a:t> </a:t>
            </a:r>
            <a:r>
              <a:rPr lang="hu-HU" dirty="0" err="1"/>
              <a:t>Naturale</a:t>
            </a:r>
            <a:r>
              <a:rPr lang="hu-HU" dirty="0"/>
              <a:t> </a:t>
            </a:r>
            <a:r>
              <a:rPr lang="hu-HU" dirty="0" err="1"/>
              <a:t>Valle</a:t>
            </a:r>
            <a:r>
              <a:rPr lang="hu-HU" dirty="0"/>
              <a:t> </a:t>
            </a:r>
            <a:r>
              <a:rPr lang="hu-HU" dirty="0" err="1"/>
              <a:t>Cavanata</a:t>
            </a:r>
            <a:endParaRPr lang="hu-HU" dirty="0"/>
          </a:p>
          <a:p>
            <a:pPr lvl="1"/>
            <a:r>
              <a:rPr lang="hu-HU" dirty="0" err="1"/>
              <a:t>Grado-i</a:t>
            </a:r>
            <a:r>
              <a:rPr lang="hu-HU" dirty="0"/>
              <a:t> lagúna legkeletibb része</a:t>
            </a:r>
          </a:p>
          <a:p>
            <a:pPr lvl="1"/>
            <a:r>
              <a:rPr lang="hu-HU" dirty="0"/>
              <a:t>Természetes üledékképződés + emberi beavatkozás</a:t>
            </a:r>
          </a:p>
          <a:p>
            <a:r>
              <a:rPr lang="hu-HU" dirty="0" err="1"/>
              <a:t>Duino</a:t>
            </a:r>
            <a:r>
              <a:rPr lang="hu-HU" dirty="0"/>
              <a:t> sziklák</a:t>
            </a:r>
          </a:p>
          <a:p>
            <a:pPr lvl="1"/>
            <a:r>
              <a:rPr lang="hu-HU" dirty="0"/>
              <a:t>Üledékképződés + kiemelkedés és gyűrődés</a:t>
            </a:r>
          </a:p>
        </p:txBody>
      </p:sp>
      <p:pic>
        <p:nvPicPr>
          <p:cNvPr id="6146" name="Picture 2" descr="Valle Cavanata | Grad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522621"/>
            <a:ext cx="4216336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uino Cliffs Nature Reserv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4031" y="3522622"/>
            <a:ext cx="3786793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67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Cooper Black" panose="0208090404030B020404" pitchFamily="18" charset="0"/>
              </a:rPr>
              <a:t>OLASZORSZÁG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dirty="0" err="1"/>
              <a:t>Grado</a:t>
            </a:r>
            <a:r>
              <a:rPr lang="hu-HU" dirty="0"/>
              <a:t> turzás és lagúna</a:t>
            </a:r>
          </a:p>
          <a:p>
            <a:pPr lvl="1"/>
            <a:r>
              <a:rPr lang="hu-HU" dirty="0"/>
              <a:t>Tengerszint-emelkedés</a:t>
            </a:r>
            <a:endParaRPr lang="hu-HU" dirty="0">
              <a:sym typeface="Wingdings" panose="05000000000000000000" pitchFamily="2" charset="2"/>
            </a:endParaRPr>
          </a:p>
          <a:p>
            <a:pPr lvl="1"/>
            <a:r>
              <a:rPr lang="hu-HU" dirty="0">
                <a:sym typeface="Wingdings" panose="05000000000000000000" pitchFamily="2" charset="2"/>
              </a:rPr>
              <a:t>Turzások képződése</a:t>
            </a:r>
          </a:p>
          <a:p>
            <a:pPr lvl="1"/>
            <a:r>
              <a:rPr lang="hu-HU" dirty="0">
                <a:sym typeface="Wingdings" panose="05000000000000000000" pitchFamily="2" charset="2"/>
              </a:rPr>
              <a:t>Lagúna létrejötte</a:t>
            </a:r>
            <a:endParaRPr lang="hu-HU" dirty="0"/>
          </a:p>
        </p:txBody>
      </p:sp>
      <p:pic>
        <p:nvPicPr>
          <p:cNvPr id="7170" name="Picture 2" descr="File:Gradolagoon.jpg - Wikimedia Common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903958"/>
            <a:ext cx="7502761" cy="38374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88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>
                <a:latin typeface="Cooper Black" panose="0208090404030B020404" pitchFamily="18" charset="0"/>
              </a:rPr>
              <a:t>Köszönöm a figyelmet!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hu-HU" dirty="0"/>
              <a:t>Források:</a:t>
            </a:r>
          </a:p>
          <a:p>
            <a:pPr marL="342900" indent="-342900"/>
            <a:r>
              <a:rPr lang="hu-HU" dirty="0">
                <a:hlinkClick r:id="rId2"/>
              </a:rPr>
              <a:t>https://notranjski-park.si/en/discover/natural-landmarks/rakov-skocjan</a:t>
            </a:r>
            <a:endParaRPr lang="hu-HU" dirty="0"/>
          </a:p>
          <a:p>
            <a:pPr marL="342900" indent="-342900"/>
            <a:r>
              <a:rPr lang="hu-HU" dirty="0">
                <a:hlinkClick r:id="rId3"/>
              </a:rPr>
              <a:t>https://en.wikipedia.org/wiki/%C5%A0kocjan_Caves</a:t>
            </a:r>
            <a:endParaRPr lang="hu-HU" dirty="0">
              <a:hlinkClick r:id="rId4"/>
            </a:endParaRPr>
          </a:p>
          <a:p>
            <a:pPr marL="342900" indent="-342900"/>
            <a:r>
              <a:rPr lang="hu-HU" dirty="0">
                <a:hlinkClick r:id="rId4"/>
              </a:rPr>
              <a:t>https://www.lipizzanerlodge.com/2020/01/148002/prehistoric-stone-arches-nature-park-rakov-skocjan-/</a:t>
            </a:r>
          </a:p>
          <a:p>
            <a:pPr marL="342900" indent="-342900"/>
            <a:r>
              <a:rPr lang="hu-HU" dirty="0">
                <a:hlinkClick r:id="rId4"/>
              </a:rPr>
              <a:t>https://kirandulastippek.hu/szloven-adria-es-karsztvidek/skocjan-barlangrendszer-szlovenia-leglatvanyosabb-foldalatti-vilaga</a:t>
            </a:r>
          </a:p>
          <a:p>
            <a:pPr marL="342900" indent="-342900"/>
            <a:r>
              <a:rPr lang="hu-HU" dirty="0">
                <a:hlinkClick r:id="rId4"/>
              </a:rPr>
              <a:t>https://en.wikipedia.org/wiki/Valle_Cavanata_Nature_Reserve</a:t>
            </a:r>
            <a:endParaRPr lang="hu-HU" dirty="0"/>
          </a:p>
          <a:p>
            <a:pPr marL="342900" indent="-342900"/>
            <a:r>
              <a:rPr lang="hu-HU" dirty="0">
                <a:hlinkClick r:id="rId5"/>
              </a:rPr>
              <a:t>https://www.adrijo.eu/en/poi/heritage/sea-cultures/duino-cliffs</a:t>
            </a:r>
            <a:endParaRPr lang="hu-HU" dirty="0"/>
          </a:p>
          <a:p>
            <a:pPr marL="342900" indent="-342900"/>
            <a:r>
              <a:rPr lang="hu-HU" dirty="0">
                <a:hlinkClick r:id="rId6"/>
              </a:rPr>
              <a:t>https://www.openstarts.units.it/server/api/core/bitstreams/0ed7566f-0649-4030-8399-432f3b60f105/content</a:t>
            </a:r>
            <a:endParaRPr lang="hu-HU" dirty="0"/>
          </a:p>
          <a:p>
            <a:pPr marL="342900" indent="-342900"/>
            <a:endParaRPr lang="hu-HU" dirty="0"/>
          </a:p>
          <a:p>
            <a:pPr marL="342900" indent="-342900"/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950279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Egyéni 11. séma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16662B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357</TotalTime>
  <Words>225</Words>
  <Application>Microsoft Office PowerPoint</Application>
  <PresentationFormat>Diavetítés a képernyőre (4:3 oldalarány)</PresentationFormat>
  <Paragraphs>56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4" baseType="lpstr">
      <vt:lpstr>Arial</vt:lpstr>
      <vt:lpstr>Candara</vt:lpstr>
      <vt:lpstr>Cooper Black</vt:lpstr>
      <vt:lpstr>Wingdings</vt:lpstr>
      <vt:lpstr>Soho</vt:lpstr>
      <vt:lpstr>GEOLÓGIA</vt:lpstr>
      <vt:lpstr>ELHELYEZKEDÉS</vt:lpstr>
      <vt:lpstr>KIALAKULÁS</vt:lpstr>
      <vt:lpstr>KIALAKULÁS</vt:lpstr>
      <vt:lpstr>SZLOVÉNIA</vt:lpstr>
      <vt:lpstr>SZLOVÉNIA</vt:lpstr>
      <vt:lpstr>OLASZORSZÁG</vt:lpstr>
      <vt:lpstr>OLASZORSZÁG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Heni</dc:creator>
  <cp:lastModifiedBy>Sebő Péter</cp:lastModifiedBy>
  <cp:revision>28</cp:revision>
  <dcterms:created xsi:type="dcterms:W3CDTF">2026-04-12T11:09:03Z</dcterms:created>
  <dcterms:modified xsi:type="dcterms:W3CDTF">2026-05-31T06:19:37Z</dcterms:modified>
</cp:coreProperties>
</file>